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5"/>
  </p:notesMasterIdLst>
  <p:sldIdLst>
    <p:sldId id="256" r:id="rId2"/>
    <p:sldId id="306" r:id="rId3"/>
    <p:sldId id="307" r:id="rId4"/>
    <p:sldId id="308" r:id="rId5"/>
    <p:sldId id="309" r:id="rId6"/>
    <p:sldId id="310" r:id="rId7"/>
    <p:sldId id="311" r:id="rId8"/>
    <p:sldId id="312" r:id="rId9"/>
    <p:sldId id="313" r:id="rId10"/>
    <p:sldId id="314" r:id="rId11"/>
    <p:sldId id="303" r:id="rId12"/>
    <p:sldId id="304" r:id="rId13"/>
    <p:sldId id="305" r:id="rId14"/>
    <p:sldId id="300" r:id="rId15"/>
    <p:sldId id="301" r:id="rId16"/>
    <p:sldId id="302" r:id="rId17"/>
    <p:sldId id="278"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279" r:id="rId31"/>
    <p:sldId id="280" r:id="rId32"/>
    <p:sldId id="281" r:id="rId33"/>
    <p:sldId id="282" r:id="rId34"/>
    <p:sldId id="283" r:id="rId35"/>
    <p:sldId id="265" r:id="rId36"/>
    <p:sldId id="266" r:id="rId37"/>
    <p:sldId id="267" r:id="rId38"/>
    <p:sldId id="268" r:id="rId39"/>
    <p:sldId id="269" r:id="rId40"/>
    <p:sldId id="270" r:id="rId41"/>
    <p:sldId id="271" r:id="rId42"/>
    <p:sldId id="272" r:id="rId43"/>
    <p:sldId id="273" r:id="rId44"/>
    <p:sldId id="292" r:id="rId45"/>
    <p:sldId id="293" r:id="rId46"/>
    <p:sldId id="294" r:id="rId47"/>
    <p:sldId id="295" r:id="rId48"/>
    <p:sldId id="296" r:id="rId49"/>
    <p:sldId id="297" r:id="rId50"/>
    <p:sldId id="298" r:id="rId51"/>
    <p:sldId id="299" r:id="rId52"/>
    <p:sldId id="274" r:id="rId53"/>
    <p:sldId id="275" r:id="rId54"/>
    <p:sldId id="276" r:id="rId55"/>
    <p:sldId id="277" r:id="rId56"/>
    <p:sldId id="284" r:id="rId57"/>
    <p:sldId id="285" r:id="rId58"/>
    <p:sldId id="286" r:id="rId59"/>
    <p:sldId id="287" r:id="rId60"/>
    <p:sldId id="288" r:id="rId61"/>
    <p:sldId id="289" r:id="rId62"/>
    <p:sldId id="290" r:id="rId63"/>
    <p:sldId id="291" r:id="rId6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12" d="100"/>
          <a:sy n="112" d="100"/>
        </p:scale>
        <p:origin x="75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AFFB9-FE06-4986-AF7D-6A0AEE0AD239}" type="datetimeFigureOut">
              <a:rPr lang="el-GR" smtClean="0"/>
              <a:t>29/10/2014</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FB958D-89B7-48FF-98A2-F3776F093E9C}" type="slidenum">
              <a:rPr lang="el-GR" smtClean="0"/>
              <a:t>‹#›</a:t>
            </a:fld>
            <a:endParaRPr lang="el-GR"/>
          </a:p>
        </p:txBody>
      </p:sp>
    </p:spTree>
    <p:extLst>
      <p:ext uri="{BB962C8B-B14F-4D97-AF65-F5344CB8AC3E}">
        <p14:creationId xmlns:p14="http://schemas.microsoft.com/office/powerpoint/2010/main" val="352087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CCE92740-1E3F-4612-8694-26DA21914A55}" type="slidenum">
              <a:rPr lang="el-GR" smtClean="0"/>
              <a:t>12</a:t>
            </a:fld>
            <a:endParaRPr lang="el-GR"/>
          </a:p>
        </p:txBody>
      </p:sp>
    </p:spTree>
    <p:extLst>
      <p:ext uri="{BB962C8B-B14F-4D97-AF65-F5344CB8AC3E}">
        <p14:creationId xmlns:p14="http://schemas.microsoft.com/office/powerpoint/2010/main" val="1133272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37333790-6AF8-4E14-98C4-F3E5FCE650C3}" type="slidenum">
              <a:rPr lang="el-GR" smtClean="0"/>
              <a:t>17</a:t>
            </a:fld>
            <a:endParaRPr lang="el-GR"/>
          </a:p>
        </p:txBody>
      </p:sp>
    </p:spTree>
    <p:extLst>
      <p:ext uri="{BB962C8B-B14F-4D97-AF65-F5344CB8AC3E}">
        <p14:creationId xmlns:p14="http://schemas.microsoft.com/office/powerpoint/2010/main" val="2187217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AD326E-CEE2-4019-B7FB-D20F0457A99B}" type="slidenum">
              <a:rPr lang="en-US" smtClean="0"/>
              <a:t>30</a:t>
            </a:fld>
            <a:endParaRPr lang="en-US"/>
          </a:p>
        </p:txBody>
      </p:sp>
    </p:spTree>
    <p:extLst>
      <p:ext uri="{BB962C8B-B14F-4D97-AF65-F5344CB8AC3E}">
        <p14:creationId xmlns:p14="http://schemas.microsoft.com/office/powerpoint/2010/main" val="1646082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DED702D2-0577-46E1-B1DC-7099B2B46D82}" type="slidenum">
              <a:rPr lang="el-GR" smtClean="0"/>
              <a:t>35</a:t>
            </a:fld>
            <a:endParaRPr lang="el-GR"/>
          </a:p>
        </p:txBody>
      </p:sp>
    </p:spTree>
    <p:extLst>
      <p:ext uri="{BB962C8B-B14F-4D97-AF65-F5344CB8AC3E}">
        <p14:creationId xmlns:p14="http://schemas.microsoft.com/office/powerpoint/2010/main" val="3428299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DED702D2-0577-46E1-B1DC-7099B2B46D82}" type="slidenum">
              <a:rPr lang="el-GR" smtClean="0"/>
              <a:t>36</a:t>
            </a:fld>
            <a:endParaRPr lang="el-GR"/>
          </a:p>
        </p:txBody>
      </p:sp>
    </p:spTree>
    <p:extLst>
      <p:ext uri="{BB962C8B-B14F-4D97-AF65-F5344CB8AC3E}">
        <p14:creationId xmlns:p14="http://schemas.microsoft.com/office/powerpoint/2010/main" val="775843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DED702D2-0577-46E1-B1DC-7099B2B46D82}" type="slidenum">
              <a:rPr lang="el-GR" smtClean="0"/>
              <a:t>38</a:t>
            </a:fld>
            <a:endParaRPr lang="el-GR"/>
          </a:p>
        </p:txBody>
      </p:sp>
    </p:spTree>
    <p:extLst>
      <p:ext uri="{BB962C8B-B14F-4D97-AF65-F5344CB8AC3E}">
        <p14:creationId xmlns:p14="http://schemas.microsoft.com/office/powerpoint/2010/main" val="1175868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FFA80FD7-CA73-40B0-8168-8FD796EBE3FE}" type="slidenum">
              <a:rPr lang="el-GR" smtClean="0"/>
              <a:t>52</a:t>
            </a:fld>
            <a:endParaRPr lang="el-GR"/>
          </a:p>
        </p:txBody>
      </p:sp>
    </p:spTree>
    <p:extLst>
      <p:ext uri="{BB962C8B-B14F-4D97-AF65-F5344CB8AC3E}">
        <p14:creationId xmlns:p14="http://schemas.microsoft.com/office/powerpoint/2010/main" val="1030237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2D7228B-E6BE-4A95-83CD-C7D52B66F93C}" type="datetimeFigureOut">
              <a:rPr lang="el-GR" smtClean="0"/>
              <a:t>29/10/2014</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174307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D7228B-E6BE-4A95-83CD-C7D52B66F93C}" type="datetimeFigureOut">
              <a:rPr lang="el-GR" smtClean="0"/>
              <a:t>29/10/2014</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893081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D7228B-E6BE-4A95-83CD-C7D52B66F93C}" type="datetimeFigureOut">
              <a:rPr lang="el-GR" smtClean="0"/>
              <a:t>29/10/2014</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4127959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D7228B-E6BE-4A95-83CD-C7D52B66F93C}" type="datetimeFigureOut">
              <a:rPr lang="el-GR" smtClean="0"/>
              <a:t>29/10/2014</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35497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D7228B-E6BE-4A95-83CD-C7D52B66F93C}" type="datetimeFigureOut">
              <a:rPr lang="el-GR" smtClean="0"/>
              <a:t>29/10/2014</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1755822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2D7228B-E6BE-4A95-83CD-C7D52B66F93C}" type="datetimeFigureOut">
              <a:rPr lang="el-GR" smtClean="0"/>
              <a:t>29/10/2014</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649165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2D7228B-E6BE-4A95-83CD-C7D52B66F93C}" type="datetimeFigureOut">
              <a:rPr lang="el-GR" smtClean="0"/>
              <a:t>29/10/2014</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24157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2D7228B-E6BE-4A95-83CD-C7D52B66F93C}" type="datetimeFigureOut">
              <a:rPr lang="el-GR" smtClean="0"/>
              <a:t>29/10/2014</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2495569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D7228B-E6BE-4A95-83CD-C7D52B66F93C}" type="datetimeFigureOut">
              <a:rPr lang="el-GR" smtClean="0"/>
              <a:t>29/10/2014</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124128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D7228B-E6BE-4A95-83CD-C7D52B66F93C}" type="datetimeFigureOut">
              <a:rPr lang="el-GR" smtClean="0"/>
              <a:t>29/10/2014</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135315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D7228B-E6BE-4A95-83CD-C7D52B66F93C}" type="datetimeFigureOut">
              <a:rPr lang="el-GR" smtClean="0"/>
              <a:t>29/10/2014</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C41BC9BB-7867-4B09-9441-58AC879A04FE}" type="slidenum">
              <a:rPr lang="el-GR" smtClean="0"/>
              <a:t>‹#›</a:t>
            </a:fld>
            <a:endParaRPr lang="el-GR"/>
          </a:p>
        </p:txBody>
      </p:sp>
    </p:spTree>
    <p:extLst>
      <p:ext uri="{BB962C8B-B14F-4D97-AF65-F5344CB8AC3E}">
        <p14:creationId xmlns:p14="http://schemas.microsoft.com/office/powerpoint/2010/main" val="1542001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D7228B-E6BE-4A95-83CD-C7D52B66F93C}" type="datetimeFigureOut">
              <a:rPr lang="el-GR" smtClean="0"/>
              <a:t>29/10/2014</a:t>
            </a:fld>
            <a:endParaRPr lang="el-G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1BC9BB-7867-4B09-9441-58AC879A04FE}" type="slidenum">
              <a:rPr lang="el-GR" smtClean="0"/>
              <a:t>‹#›</a:t>
            </a:fld>
            <a:endParaRPr lang="el-GR"/>
          </a:p>
        </p:txBody>
      </p:sp>
    </p:spTree>
    <p:extLst>
      <p:ext uri="{BB962C8B-B14F-4D97-AF65-F5344CB8AC3E}">
        <p14:creationId xmlns:p14="http://schemas.microsoft.com/office/powerpoint/2010/main" val="9160970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6.jpeg"/><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6.png"/><Relationship Id="rId4" Type="http://schemas.openxmlformats.org/officeDocument/2006/relationships/image" Target="../media/image65.pn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g"/><Relationship Id="rId1" Type="http://schemas.openxmlformats.org/officeDocument/2006/relationships/slideLayout" Target="../slideLayouts/slideLayout2.xml"/><Relationship Id="rId5" Type="http://schemas.openxmlformats.org/officeDocument/2006/relationships/image" Target="../media/image76.jpg"/><Relationship Id="rId4" Type="http://schemas.openxmlformats.org/officeDocument/2006/relationships/image" Target="../media/image75.jpg"/></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emf"/><Relationship Id="rId1" Type="http://schemas.openxmlformats.org/officeDocument/2006/relationships/slideLayout" Target="../slideLayouts/slideLayout2.xml"/><Relationship Id="rId4" Type="http://schemas.openxmlformats.org/officeDocument/2006/relationships/image" Target="../media/image79.JP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g"/><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7.jpeg"/><Relationship Id="rId4" Type="http://schemas.openxmlformats.org/officeDocument/2006/relationships/image" Target="../media/image86.jpeg"/></Relationships>
</file>

<file path=ppt/slides/_rels/slide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l-GR" dirty="0" err="1" smtClean="0"/>
              <a:t>Εμβιομηχανική</a:t>
            </a:r>
            <a:endParaRPr lang="el-GR" dirty="0"/>
          </a:p>
        </p:txBody>
      </p:sp>
      <p:sp>
        <p:nvSpPr>
          <p:cNvPr id="3" name="Subtitle 2"/>
          <p:cNvSpPr>
            <a:spLocks noGrp="1"/>
          </p:cNvSpPr>
          <p:nvPr>
            <p:ph type="subTitle" idx="1"/>
          </p:nvPr>
        </p:nvSpPr>
        <p:spPr/>
        <p:txBody>
          <a:bodyPr/>
          <a:lstStyle/>
          <a:p>
            <a:r>
              <a:rPr lang="en-US" dirty="0" smtClean="0"/>
              <a:t>Week 2 </a:t>
            </a:r>
            <a:endParaRPr lang="el-GR" dirty="0"/>
          </a:p>
        </p:txBody>
      </p:sp>
    </p:spTree>
    <p:extLst>
      <p:ext uri="{BB962C8B-B14F-4D97-AF65-F5344CB8AC3E}">
        <p14:creationId xmlns:p14="http://schemas.microsoft.com/office/powerpoint/2010/main" val="28049006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the art session…</a:t>
            </a:r>
            <a:endParaRPr lang="el-GR" dirty="0"/>
          </a:p>
        </p:txBody>
      </p:sp>
      <p:sp>
        <p:nvSpPr>
          <p:cNvPr id="3" name="Content Placeholder 2"/>
          <p:cNvSpPr>
            <a:spLocks noGrp="1"/>
          </p:cNvSpPr>
          <p:nvPr>
            <p:ph idx="1"/>
          </p:nvPr>
        </p:nvSpPr>
        <p:spPr/>
        <p:txBody>
          <a:bodyPr/>
          <a:lstStyle/>
          <a:p>
            <a:pPr marL="0" indent="0" algn="ctr">
              <a:buNone/>
            </a:pPr>
            <a:r>
              <a:rPr lang="en-US" b="1" dirty="0" smtClean="0">
                <a:latin typeface="Times New Roman" panose="02020603050405020304" pitchFamily="18" charset="0"/>
                <a:cs typeface="Times New Roman" panose="02020603050405020304" pitchFamily="18" charset="0"/>
              </a:rPr>
              <a:t>Design projects</a:t>
            </a:r>
            <a:endParaRPr lang="el-GR" b="1" dirty="0">
              <a:latin typeface="Times New Roman" panose="02020603050405020304" pitchFamily="18" charset="0"/>
              <a:cs typeface="Times New Roman" panose="02020603050405020304" pitchFamily="18" charset="0"/>
            </a:endParaRPr>
          </a:p>
          <a:p>
            <a:endParaRPr lang="el-GR" b="1" dirty="0"/>
          </a:p>
        </p:txBody>
      </p:sp>
    </p:spTree>
    <p:extLst>
      <p:ext uri="{BB962C8B-B14F-4D97-AF65-F5344CB8AC3E}">
        <p14:creationId xmlns:p14="http://schemas.microsoft.com/office/powerpoint/2010/main" val="24091409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3352800"/>
            <a:ext cx="6400800" cy="1752600"/>
          </a:xfrm>
        </p:spPr>
        <p:txBody>
          <a:bodyPr>
            <a:normAutofit/>
          </a:bodyPr>
          <a:lstStyle/>
          <a:p>
            <a:r>
              <a:rPr lang="el-GR" dirty="0" smtClean="0">
                <a:effectLst>
                  <a:outerShdw blurRad="38100" dist="38100" dir="2700000" algn="tl">
                    <a:srgbClr val="000000">
                      <a:alpha val="43137"/>
                    </a:srgbClr>
                  </a:outerShdw>
                </a:effectLst>
                <a:latin typeface="Book Antiqua" pitchFamily="18" charset="0"/>
              </a:rPr>
              <a:t>Ομάδα</a:t>
            </a:r>
            <a:endParaRPr lang="en-US" dirty="0" smtClean="0">
              <a:effectLst>
                <a:outerShdw blurRad="38100" dist="38100" dir="2700000" algn="tl">
                  <a:srgbClr val="000000">
                    <a:alpha val="43137"/>
                  </a:srgbClr>
                </a:outerShdw>
              </a:effectLst>
              <a:latin typeface="Book Antiqua" pitchFamily="18" charset="0"/>
            </a:endParaRPr>
          </a:p>
          <a:p>
            <a:pPr>
              <a:lnSpc>
                <a:spcPct val="110000"/>
              </a:lnSpc>
            </a:pPr>
            <a:r>
              <a:rPr lang="el-GR" sz="2200" dirty="0" smtClean="0">
                <a:effectLst>
                  <a:outerShdw blurRad="38100" dist="38100" dir="2700000" algn="tl">
                    <a:srgbClr val="000000">
                      <a:alpha val="43137"/>
                    </a:srgbClr>
                  </a:outerShdw>
                </a:effectLst>
                <a:latin typeface="Book Antiqua" pitchFamily="18" charset="0"/>
              </a:rPr>
              <a:t>Ορέστης Κοσκολέτος</a:t>
            </a:r>
            <a:br>
              <a:rPr lang="el-GR" sz="2200" dirty="0" smtClean="0">
                <a:effectLst>
                  <a:outerShdw blurRad="38100" dist="38100" dir="2700000" algn="tl">
                    <a:srgbClr val="000000">
                      <a:alpha val="43137"/>
                    </a:srgbClr>
                  </a:outerShdw>
                </a:effectLst>
                <a:latin typeface="Book Antiqua" pitchFamily="18" charset="0"/>
              </a:rPr>
            </a:br>
            <a:r>
              <a:rPr lang="el-GR" sz="2200" dirty="0" smtClean="0">
                <a:effectLst>
                  <a:outerShdw blurRad="38100" dist="38100" dir="2700000" algn="tl">
                    <a:srgbClr val="000000">
                      <a:alpha val="43137"/>
                    </a:srgbClr>
                  </a:outerShdw>
                </a:effectLst>
                <a:latin typeface="Book Antiqua" pitchFamily="18" charset="0"/>
              </a:rPr>
              <a:t>Νικόλαος Κωνσταντίνου</a:t>
            </a:r>
            <a:r>
              <a:rPr lang="el-GR" sz="2200" dirty="0">
                <a:effectLst>
                  <a:outerShdw blurRad="38100" dist="38100" dir="2700000" algn="tl">
                    <a:srgbClr val="000000">
                      <a:alpha val="43137"/>
                    </a:srgbClr>
                  </a:outerShdw>
                </a:effectLst>
                <a:latin typeface="Book Antiqua" pitchFamily="18" charset="0"/>
              </a:rPr>
              <a:t/>
            </a:r>
            <a:br>
              <a:rPr lang="el-GR" sz="2200" dirty="0">
                <a:effectLst>
                  <a:outerShdw blurRad="38100" dist="38100" dir="2700000" algn="tl">
                    <a:srgbClr val="000000">
                      <a:alpha val="43137"/>
                    </a:srgbClr>
                  </a:outerShdw>
                </a:effectLst>
                <a:latin typeface="Book Antiqua" pitchFamily="18" charset="0"/>
              </a:rPr>
            </a:br>
            <a:r>
              <a:rPr lang="el-GR" sz="2200" dirty="0" smtClean="0">
                <a:effectLst>
                  <a:outerShdw blurRad="38100" dist="38100" dir="2700000" algn="tl">
                    <a:srgbClr val="000000">
                      <a:alpha val="43137"/>
                    </a:srgbClr>
                  </a:outerShdw>
                </a:effectLst>
                <a:latin typeface="Book Antiqua" pitchFamily="18" charset="0"/>
              </a:rPr>
              <a:t>Γιώργος Μασουρίδης</a:t>
            </a:r>
            <a:endParaRPr lang="en-US" sz="2200" dirty="0">
              <a:effectLst>
                <a:outerShdw blurRad="38100" dist="38100" dir="2700000" algn="tl">
                  <a:srgbClr val="000000">
                    <a:alpha val="43137"/>
                  </a:srgbClr>
                </a:outerShdw>
              </a:effectLst>
              <a:latin typeface="Book Antiqua" pitchFamily="18" charset="0"/>
            </a:endParaRPr>
          </a:p>
        </p:txBody>
      </p:sp>
      <p:sp>
        <p:nvSpPr>
          <p:cNvPr id="4" name="TextBox 3"/>
          <p:cNvSpPr txBox="1"/>
          <p:nvPr/>
        </p:nvSpPr>
        <p:spPr>
          <a:xfrm>
            <a:off x="1447800" y="1354792"/>
            <a:ext cx="6631944" cy="523220"/>
          </a:xfrm>
          <a:prstGeom prst="rect">
            <a:avLst/>
          </a:prstGeom>
          <a:noFill/>
        </p:spPr>
        <p:txBody>
          <a:bodyPr wrap="none" rtlCol="0">
            <a:spAutoFit/>
          </a:bodyPr>
          <a:lstStyle/>
          <a:p>
            <a:r>
              <a:rPr lang="en-US" sz="2800" dirty="0" smtClean="0">
                <a:effectLst>
                  <a:outerShdw blurRad="38100" dist="38100" dir="2700000" algn="tl">
                    <a:srgbClr val="000000">
                      <a:alpha val="43137"/>
                    </a:srgbClr>
                  </a:outerShdw>
                </a:effectLst>
              </a:rPr>
              <a:t>Project: Chamber for Mechanical Testing</a:t>
            </a:r>
            <a:endParaRPr lang="el-GR" sz="2800" dirty="0">
              <a:effectLst>
                <a:outerShdw blurRad="38100" dist="38100" dir="2700000" algn="tl">
                  <a:srgbClr val="000000">
                    <a:alpha val="43137"/>
                  </a:srgbClr>
                </a:outerShdw>
              </a:effectLst>
            </a:endParaRPr>
          </a:p>
        </p:txBody>
      </p:sp>
      <p:sp>
        <p:nvSpPr>
          <p:cNvPr id="5" name="Rectangle 4"/>
          <p:cNvSpPr/>
          <p:nvPr/>
        </p:nvSpPr>
        <p:spPr>
          <a:xfrm>
            <a:off x="100164" y="177283"/>
            <a:ext cx="1176186" cy="830997"/>
          </a:xfrm>
          <a:prstGeom prst="rect">
            <a:avLst/>
          </a:prstGeom>
        </p:spPr>
        <p:txBody>
          <a:bodyPr wrap="square">
            <a:spAutoFit/>
          </a:bodyPr>
          <a:lstStyle/>
          <a:p>
            <a:r>
              <a:rPr lang="en-US" sz="4800" b="1" dirty="0" smtClean="0"/>
              <a:t>K1</a:t>
            </a:r>
          </a:p>
        </p:txBody>
      </p:sp>
    </p:spTree>
    <p:extLst>
      <p:ext uri="{BB962C8B-B14F-4D97-AF65-F5344CB8AC3E}">
        <p14:creationId xmlns:p14="http://schemas.microsoft.com/office/powerpoint/2010/main" val="363985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of the art</a:t>
            </a:r>
            <a:endParaRPr lang="el-GR"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876800" y="2130236"/>
            <a:ext cx="4114800" cy="4114800"/>
          </a:xfrm>
        </p:spPr>
      </p:pic>
      <p:sp>
        <p:nvSpPr>
          <p:cNvPr id="9" name="TextBox 8"/>
          <p:cNvSpPr txBox="1"/>
          <p:nvPr/>
        </p:nvSpPr>
        <p:spPr>
          <a:xfrm>
            <a:off x="533400" y="2448699"/>
            <a:ext cx="4267200" cy="3477875"/>
          </a:xfrm>
          <a:prstGeom prst="rect">
            <a:avLst/>
          </a:prstGeom>
          <a:noFill/>
        </p:spPr>
        <p:txBody>
          <a:bodyPr wrap="square" rtlCol="0">
            <a:spAutoFit/>
          </a:bodyPr>
          <a:lstStyle/>
          <a:p>
            <a:pPr marL="285750" indent="-285750">
              <a:buFont typeface="Arial" pitchFamily="34" charset="0"/>
              <a:buChar char="•"/>
            </a:pPr>
            <a:r>
              <a:rPr lang="el-GR" sz="2000" dirty="0" smtClean="0"/>
              <a:t>Σταθερή θερμοκρασία/υγρασία</a:t>
            </a:r>
          </a:p>
          <a:p>
            <a:pPr marL="285750" indent="-285750">
              <a:buFont typeface="Arial" pitchFamily="34" charset="0"/>
              <a:buChar char="•"/>
            </a:pPr>
            <a:r>
              <a:rPr lang="el-GR" sz="2000" dirty="0" smtClean="0"/>
              <a:t>Μεταβαλλόμενη θερμοκρασία/υγρασία</a:t>
            </a:r>
          </a:p>
          <a:p>
            <a:pPr marL="285750" indent="-285750">
              <a:buFont typeface="Arial" pitchFamily="34" charset="0"/>
              <a:buChar char="•"/>
            </a:pPr>
            <a:r>
              <a:rPr lang="el-GR" sz="2000" dirty="0" smtClean="0"/>
              <a:t>Εύρος θερμοκρασίας -70 με +150</a:t>
            </a:r>
          </a:p>
          <a:p>
            <a:pPr marL="285750" indent="-285750">
              <a:buFont typeface="Arial" pitchFamily="34" charset="0"/>
              <a:buChar char="•"/>
            </a:pPr>
            <a:r>
              <a:rPr lang="el-GR" sz="2000" dirty="0" smtClean="0"/>
              <a:t>Εύρος υγρασίας 10-96%</a:t>
            </a:r>
          </a:p>
          <a:p>
            <a:pPr marL="285750" indent="-285750">
              <a:buFont typeface="Arial" pitchFamily="34" charset="0"/>
              <a:buChar char="•"/>
            </a:pPr>
            <a:r>
              <a:rPr lang="el-GR" sz="2000" dirty="0" smtClean="0"/>
              <a:t>Ομοιόμορφα διανεμημένες συνθήκες</a:t>
            </a:r>
          </a:p>
          <a:p>
            <a:pPr marL="285750" indent="-285750">
              <a:buFont typeface="Arial" pitchFamily="34" charset="0"/>
              <a:buChar char="•"/>
            </a:pPr>
            <a:r>
              <a:rPr lang="el-GR" sz="2000" dirty="0" smtClean="0"/>
              <a:t>Αντικραδασμικά και ηχομονωτικά συστήματα</a:t>
            </a:r>
          </a:p>
          <a:p>
            <a:pPr marL="285750" indent="-285750">
              <a:buFont typeface="Arial" pitchFamily="34" charset="0"/>
              <a:buChar char="•"/>
            </a:pPr>
            <a:r>
              <a:rPr lang="el-GR" sz="2000" dirty="0" smtClean="0"/>
              <a:t>Φιλικό περιβάλλον προγραμματισμού κύκλων διεργασιών</a:t>
            </a:r>
          </a:p>
        </p:txBody>
      </p:sp>
      <p:sp>
        <p:nvSpPr>
          <p:cNvPr id="5" name="TextBox 4"/>
          <p:cNvSpPr txBox="1"/>
          <p:nvPr/>
        </p:nvSpPr>
        <p:spPr>
          <a:xfrm>
            <a:off x="1018783" y="1367879"/>
            <a:ext cx="7106434" cy="400110"/>
          </a:xfrm>
          <a:prstGeom prst="rect">
            <a:avLst/>
          </a:prstGeom>
          <a:noFill/>
        </p:spPr>
        <p:txBody>
          <a:bodyPr wrap="none" rtlCol="0" anchor="ctr">
            <a:spAutoFit/>
          </a:bodyPr>
          <a:lstStyle/>
          <a:p>
            <a:pPr algn="ctr"/>
            <a:r>
              <a:rPr lang="en-US" sz="2000" b="1" dirty="0"/>
              <a:t>High Performance Temperature &amp; Humidity Test </a:t>
            </a:r>
            <a:r>
              <a:rPr lang="en-US" sz="2000" b="1" dirty="0" smtClean="0"/>
              <a:t>Chamber</a:t>
            </a:r>
            <a:endParaRPr lang="en-US" sz="2000" b="1" dirty="0"/>
          </a:p>
        </p:txBody>
      </p:sp>
    </p:spTree>
    <p:extLst>
      <p:ext uri="{BB962C8B-B14F-4D97-AF65-F5344CB8AC3E}">
        <p14:creationId xmlns:p14="http://schemas.microsoft.com/office/powerpoint/2010/main" val="8439933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0195" y="2971800"/>
            <a:ext cx="2003609" cy="2588514"/>
          </a:xfrm>
        </p:spPr>
      </p:pic>
      <p:sp>
        <p:nvSpPr>
          <p:cNvPr id="9" name="TextBox 8"/>
          <p:cNvSpPr txBox="1"/>
          <p:nvPr/>
        </p:nvSpPr>
        <p:spPr>
          <a:xfrm>
            <a:off x="1570551" y="457200"/>
            <a:ext cx="6002899" cy="461665"/>
          </a:xfrm>
          <a:prstGeom prst="rect">
            <a:avLst/>
          </a:prstGeom>
          <a:noFill/>
        </p:spPr>
        <p:txBody>
          <a:bodyPr wrap="square" rtlCol="0">
            <a:spAutoFit/>
          </a:bodyPr>
          <a:lstStyle/>
          <a:p>
            <a:r>
              <a:rPr lang="en-US" sz="2400" dirty="0" smtClean="0"/>
              <a:t>Bose </a:t>
            </a:r>
            <a:r>
              <a:rPr lang="en-US" sz="2400" dirty="0" err="1"/>
              <a:t>ElectroForce</a:t>
            </a:r>
            <a:r>
              <a:rPr lang="en-US" sz="2400" dirty="0"/>
              <a:t> Systems </a:t>
            </a:r>
            <a:r>
              <a:rPr lang="en-US" sz="2400" dirty="0" smtClean="0"/>
              <a:t>Group</a:t>
            </a:r>
            <a:endParaRPr lang="en-US" sz="2400"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33401" y="3657600"/>
            <a:ext cx="1693300" cy="2634029"/>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1219200"/>
            <a:ext cx="2257202" cy="1972312"/>
          </a:xfrm>
          <a:prstGeom prst="rect">
            <a:avLst/>
          </a:prstGeom>
        </p:spPr>
      </p:pic>
      <p:sp>
        <p:nvSpPr>
          <p:cNvPr id="4" name="TextBox 3"/>
          <p:cNvSpPr txBox="1"/>
          <p:nvPr/>
        </p:nvSpPr>
        <p:spPr>
          <a:xfrm>
            <a:off x="533401" y="1219200"/>
            <a:ext cx="5486400" cy="923330"/>
          </a:xfrm>
          <a:prstGeom prst="rect">
            <a:avLst/>
          </a:prstGeom>
          <a:noFill/>
        </p:spPr>
        <p:txBody>
          <a:bodyPr wrap="square" rtlCol="0">
            <a:spAutoFit/>
          </a:bodyPr>
          <a:lstStyle/>
          <a:p>
            <a:pPr marL="285750" indent="-285750">
              <a:buFont typeface="Arial" pitchFamily="34" charset="0"/>
              <a:buChar char="•"/>
            </a:pPr>
            <a:r>
              <a:rPr lang="el-GR" dirty="0" smtClean="0"/>
              <a:t>Θάλαμοι θερμοκρασίας, αποστείρωσης, </a:t>
            </a:r>
          </a:p>
          <a:p>
            <a:pPr marL="285750" indent="-285750">
              <a:buFont typeface="Arial" pitchFamily="34" charset="0"/>
              <a:buChar char="•"/>
            </a:pPr>
            <a:r>
              <a:rPr lang="el-GR" dirty="0" smtClean="0"/>
              <a:t>Χαμηλές/Υψηλές θερμοκρασίες έως 1400°</a:t>
            </a:r>
            <a:r>
              <a:rPr lang="en-US" dirty="0" smtClean="0"/>
              <a:t>C</a:t>
            </a:r>
            <a:endParaRPr lang="el-GR" dirty="0" smtClean="0"/>
          </a:p>
          <a:p>
            <a:pPr marL="285750" indent="-285750">
              <a:buFont typeface="Arial" pitchFamily="34" charset="0"/>
              <a:buChar char="•"/>
            </a:pPr>
            <a:r>
              <a:rPr lang="el-GR" dirty="0" smtClean="0"/>
              <a:t>Ρύθμιση υγρασίας</a:t>
            </a:r>
          </a:p>
        </p:txBody>
      </p:sp>
    </p:spTree>
    <p:extLst>
      <p:ext uri="{BB962C8B-B14F-4D97-AF65-F5344CB8AC3E}">
        <p14:creationId xmlns:p14="http://schemas.microsoft.com/office/powerpoint/2010/main" val="42723348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Θέση περιεχομένου 3"/>
          <p:cNvPicPr>
            <a:picLocks noChangeAspect="1"/>
          </p:cNvPicPr>
          <p:nvPr/>
        </p:nvPicPr>
        <p:blipFill rotWithShape="1">
          <a:blip r:embed="rId2">
            <a:extLst>
              <a:ext uri="{28A0092B-C50C-407E-A947-70E740481C1C}">
                <a14:useLocalDpi xmlns:a14="http://schemas.microsoft.com/office/drawing/2010/main" val="0"/>
              </a:ext>
            </a:extLst>
          </a:blip>
          <a:srcRect l="10046" t="7149" r="12479"/>
          <a:stretch/>
        </p:blipFill>
        <p:spPr>
          <a:xfrm>
            <a:off x="430915" y="3918408"/>
            <a:ext cx="3942617" cy="2646051"/>
          </a:xfrm>
          <a:prstGeom prst="rect">
            <a:avLst/>
          </a:prstGeom>
        </p:spPr>
      </p:pic>
      <p:pic>
        <p:nvPicPr>
          <p:cNvPr id="5" name="Εικόνα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9556" y="4140598"/>
            <a:ext cx="3110296" cy="2201669"/>
          </a:xfrm>
          <a:prstGeom prst="rect">
            <a:avLst/>
          </a:prstGeom>
        </p:spPr>
      </p:pic>
      <p:pic>
        <p:nvPicPr>
          <p:cNvPr id="6" name="Εικόνα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30844" y="1650942"/>
            <a:ext cx="2427721" cy="2178575"/>
          </a:xfrm>
          <a:prstGeom prst="rect">
            <a:avLst/>
          </a:prstGeom>
        </p:spPr>
      </p:pic>
      <p:pic>
        <p:nvPicPr>
          <p:cNvPr id="8" name="Picture 3" descr="C:\Users\TURBO_X\Desktop\sandwich.jpg"/>
          <p:cNvPicPr>
            <a:picLocks noChangeAspect="1" noChangeArrowheads="1"/>
          </p:cNvPicPr>
          <p:nvPr/>
        </p:nvPicPr>
        <p:blipFill>
          <a:blip r:embed="rId5" cstate="print"/>
          <a:srcRect/>
          <a:stretch>
            <a:fillRect/>
          </a:stretch>
        </p:blipFill>
        <p:spPr bwMode="auto">
          <a:xfrm>
            <a:off x="236038" y="1750414"/>
            <a:ext cx="4137494" cy="1979632"/>
          </a:xfrm>
          <a:prstGeom prst="rect">
            <a:avLst/>
          </a:prstGeom>
        </p:spPr>
        <p:style>
          <a:lnRef idx="2">
            <a:schemeClr val="dk1"/>
          </a:lnRef>
          <a:fillRef idx="1">
            <a:schemeClr val="lt1"/>
          </a:fillRef>
          <a:effectRef idx="0">
            <a:schemeClr val="dk1"/>
          </a:effectRef>
          <a:fontRef idx="minor">
            <a:schemeClr val="dk1"/>
          </a:fontRef>
        </p:style>
      </p:pic>
      <p:sp>
        <p:nvSpPr>
          <p:cNvPr id="9" name="TextBox 8"/>
          <p:cNvSpPr txBox="1"/>
          <p:nvPr/>
        </p:nvSpPr>
        <p:spPr>
          <a:xfrm>
            <a:off x="2726927" y="1229302"/>
            <a:ext cx="1646605"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a:latin typeface="Arial"/>
                <a:cs typeface="Arial"/>
              </a:rPr>
              <a:t>Classic ELISA</a:t>
            </a:r>
            <a:endParaRPr lang="el-GR" dirty="0">
              <a:latin typeface="Arial"/>
              <a:cs typeface="Arial"/>
            </a:endParaRPr>
          </a:p>
        </p:txBody>
      </p:sp>
      <p:sp>
        <p:nvSpPr>
          <p:cNvPr id="11" name="TextBox 10"/>
          <p:cNvSpPr txBox="1"/>
          <p:nvPr/>
        </p:nvSpPr>
        <p:spPr>
          <a:xfrm>
            <a:off x="5784159" y="1227207"/>
            <a:ext cx="2121093"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a:latin typeface="Arial"/>
                <a:cs typeface="Arial"/>
              </a:rPr>
              <a:t>bead-based ELISA</a:t>
            </a:r>
            <a:endParaRPr lang="el-GR" dirty="0">
              <a:latin typeface="Arial"/>
              <a:cs typeface="Arial"/>
            </a:endParaRPr>
          </a:p>
        </p:txBody>
      </p:sp>
      <p:sp>
        <p:nvSpPr>
          <p:cNvPr id="22" name="TextBox 21"/>
          <p:cNvSpPr txBox="1"/>
          <p:nvPr/>
        </p:nvSpPr>
        <p:spPr>
          <a:xfrm>
            <a:off x="0" y="52664"/>
            <a:ext cx="2623860" cy="1323439"/>
          </a:xfrm>
          <a:prstGeom prst="rect">
            <a:avLst/>
          </a:prstGeom>
          <a:solidFill>
            <a:schemeClr val="bg1">
              <a:lumMod val="95000"/>
            </a:schemeClr>
          </a:solidFill>
        </p:spPr>
        <p:txBody>
          <a:bodyPr wrap="none" rtlCol="0">
            <a:spAutoFit/>
          </a:bodyPr>
          <a:lstStyle/>
          <a:p>
            <a:r>
              <a:rPr lang="en-US" sz="2000" dirty="0" smtClean="0"/>
              <a:t>Team </a:t>
            </a:r>
            <a:r>
              <a:rPr lang="en-US" sz="4400" b="1" dirty="0" smtClean="0"/>
              <a:t>K2</a:t>
            </a:r>
          </a:p>
          <a:p>
            <a:r>
              <a:rPr lang="el-GR" dirty="0" smtClean="0"/>
              <a:t>Παπαδόπουλος Δημήτρης</a:t>
            </a:r>
          </a:p>
          <a:p>
            <a:r>
              <a:rPr lang="el-GR" dirty="0" smtClean="0"/>
              <a:t>Οδυσσέας </a:t>
            </a:r>
            <a:r>
              <a:rPr lang="el-GR" dirty="0" err="1" smtClean="0"/>
              <a:t>Αβραμιώτης</a:t>
            </a:r>
            <a:endParaRPr lang="el-GR" dirty="0"/>
          </a:p>
        </p:txBody>
      </p:sp>
      <p:sp>
        <p:nvSpPr>
          <p:cNvPr id="23" name="TextBox 22"/>
          <p:cNvSpPr txBox="1"/>
          <p:nvPr/>
        </p:nvSpPr>
        <p:spPr>
          <a:xfrm>
            <a:off x="3227970" y="187832"/>
            <a:ext cx="2800767" cy="523220"/>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dirty="0" smtClean="0">
                <a:latin typeface="Arial"/>
                <a:cs typeface="Arial"/>
              </a:rPr>
              <a:t>Near Cell </a:t>
            </a:r>
            <a:r>
              <a:rPr lang="en-US" sz="2800" dirty="0">
                <a:latin typeface="Arial"/>
                <a:cs typeface="Arial"/>
              </a:rPr>
              <a:t>ELISA</a:t>
            </a:r>
            <a:endParaRPr lang="el-GR" sz="2800" dirty="0">
              <a:latin typeface="Arial"/>
              <a:cs typeface="Arial"/>
            </a:endParaRPr>
          </a:p>
        </p:txBody>
      </p:sp>
    </p:spTree>
    <p:extLst>
      <p:ext uri="{BB962C8B-B14F-4D97-AF65-F5344CB8AC3E}">
        <p14:creationId xmlns:p14="http://schemas.microsoft.com/office/powerpoint/2010/main" val="1751018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00" y="7528"/>
            <a:ext cx="2608406"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smtClean="0">
                <a:latin typeface="Arial"/>
                <a:cs typeface="Arial"/>
              </a:rPr>
              <a:t>Near Cell ELISA-why??</a:t>
            </a:r>
            <a:endParaRPr lang="el-GR" dirty="0">
              <a:latin typeface="Arial"/>
              <a:cs typeface="Arial"/>
            </a:endParaRPr>
          </a:p>
        </p:txBody>
      </p:sp>
      <p:pic>
        <p:nvPicPr>
          <p:cNvPr id="5" name="Picture 11"/>
          <p:cNvPicPr>
            <a:picLocks noChangeAspect="1"/>
          </p:cNvPicPr>
          <p:nvPr/>
        </p:nvPicPr>
        <p:blipFill>
          <a:blip r:embed="rId2"/>
          <a:stretch>
            <a:fillRect/>
          </a:stretch>
        </p:blipFill>
        <p:spPr>
          <a:xfrm>
            <a:off x="135368" y="1345159"/>
            <a:ext cx="2355690" cy="3215703"/>
          </a:xfrm>
          <a:prstGeom prst="rect">
            <a:avLst/>
          </a:prstGeom>
        </p:spPr>
      </p:pic>
      <p:pic>
        <p:nvPicPr>
          <p:cNvPr id="6" name="Picture 3"/>
          <p:cNvPicPr>
            <a:picLocks noChangeAspect="1" noChangeArrowheads="1"/>
          </p:cNvPicPr>
          <p:nvPr/>
        </p:nvPicPr>
        <p:blipFill>
          <a:blip r:embed="rId3" cstate="print"/>
          <a:srcRect/>
          <a:stretch>
            <a:fillRect/>
          </a:stretch>
        </p:blipFill>
        <p:spPr bwMode="auto">
          <a:xfrm>
            <a:off x="81708" y="4546432"/>
            <a:ext cx="2553298" cy="2095729"/>
          </a:xfrm>
          <a:prstGeom prst="rect">
            <a:avLst/>
          </a:prstGeom>
          <a:noFill/>
          <a:ln w="9525">
            <a:noFill/>
            <a:miter lim="800000"/>
            <a:headEnd/>
            <a:tailEnd/>
          </a:ln>
        </p:spPr>
      </p:pic>
      <p:sp>
        <p:nvSpPr>
          <p:cNvPr id="7" name="TextBox 6"/>
          <p:cNvSpPr txBox="1"/>
          <p:nvPr/>
        </p:nvSpPr>
        <p:spPr>
          <a:xfrm>
            <a:off x="264492" y="664400"/>
            <a:ext cx="441422" cy="646331"/>
          </a:xfrm>
          <a:prstGeom prst="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3600" dirty="0" smtClean="0">
                <a:latin typeface="Arial"/>
                <a:cs typeface="Arial"/>
              </a:rPr>
              <a:t>1</a:t>
            </a:r>
            <a:endParaRPr lang="en-GB" sz="3600" dirty="0">
              <a:latin typeface="Arial"/>
              <a:cs typeface="Arial"/>
            </a:endParaRPr>
          </a:p>
        </p:txBody>
      </p:sp>
      <p:pic>
        <p:nvPicPr>
          <p:cNvPr id="8" name="118 - Εικόνα" descr="C:\Users\TURBO_X\Desktop\autoSig.png"/>
          <p:cNvPicPr/>
          <p:nvPr/>
        </p:nvPicPr>
        <p:blipFill>
          <a:blip r:embed="rId4" cstate="print"/>
          <a:srcRect/>
          <a:stretch>
            <a:fillRect/>
          </a:stretch>
        </p:blipFill>
        <p:spPr bwMode="auto">
          <a:xfrm>
            <a:off x="5140297" y="1719795"/>
            <a:ext cx="3851642" cy="1887950"/>
          </a:xfrm>
          <a:prstGeom prst="rect">
            <a:avLst/>
          </a:prstGeom>
          <a:noFill/>
          <a:ln w="9525">
            <a:noFill/>
            <a:miter lim="800000"/>
            <a:headEnd/>
            <a:tailEnd/>
          </a:ln>
        </p:spPr>
      </p:pic>
      <p:pic>
        <p:nvPicPr>
          <p:cNvPr id="9" name="119 - Εικόνα" descr="C:\Users\TURBO_X\Desktop\diplomatiki\paraSig.png"/>
          <p:cNvPicPr/>
          <p:nvPr/>
        </p:nvPicPr>
        <p:blipFill>
          <a:blip r:embed="rId5" cstate="print"/>
          <a:srcRect/>
          <a:stretch>
            <a:fillRect/>
          </a:stretch>
        </p:blipFill>
        <p:spPr bwMode="auto">
          <a:xfrm>
            <a:off x="5144007" y="4194148"/>
            <a:ext cx="3352889" cy="2022024"/>
          </a:xfrm>
          <a:prstGeom prst="rect">
            <a:avLst/>
          </a:prstGeom>
          <a:noFill/>
          <a:ln w="9525">
            <a:noFill/>
            <a:miter lim="800000"/>
            <a:headEnd/>
            <a:tailEnd/>
          </a:ln>
        </p:spPr>
      </p:pic>
      <p:sp>
        <p:nvSpPr>
          <p:cNvPr id="10" name="TextBox 9"/>
          <p:cNvSpPr txBox="1"/>
          <p:nvPr/>
        </p:nvSpPr>
        <p:spPr>
          <a:xfrm>
            <a:off x="5116266" y="1436531"/>
            <a:ext cx="1681796" cy="30777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en-GB" sz="1400" dirty="0">
                <a:latin typeface="Arial"/>
                <a:cs typeface="Arial"/>
              </a:rPr>
              <a:t>autocrine signaling</a:t>
            </a:r>
          </a:p>
        </p:txBody>
      </p:sp>
      <p:sp>
        <p:nvSpPr>
          <p:cNvPr id="11" name="TextBox 10"/>
          <p:cNvSpPr txBox="1"/>
          <p:nvPr/>
        </p:nvSpPr>
        <p:spPr>
          <a:xfrm>
            <a:off x="5146182" y="3879091"/>
            <a:ext cx="1691702" cy="30777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defPPr>
              <a:defRPr lang="en-US"/>
            </a:defPPr>
            <a:lvl1pPr>
              <a:defRPr sz="1400">
                <a:solidFill>
                  <a:schemeClr val="lt1"/>
                </a:solidFill>
                <a:latin typeface="Arial"/>
                <a:cs typeface="Aria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dirty="0"/>
              <a:t>paracrine signaling</a:t>
            </a:r>
          </a:p>
        </p:txBody>
      </p:sp>
      <p:sp>
        <p:nvSpPr>
          <p:cNvPr id="13" name="TextBox 12"/>
          <p:cNvSpPr txBox="1"/>
          <p:nvPr/>
        </p:nvSpPr>
        <p:spPr>
          <a:xfrm>
            <a:off x="5233590" y="698828"/>
            <a:ext cx="441146" cy="646331"/>
          </a:xfrm>
          <a:prstGeom prst="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3600" dirty="0">
                <a:latin typeface="Arial"/>
                <a:cs typeface="Arial"/>
              </a:rPr>
              <a:t>2</a:t>
            </a:r>
            <a:endParaRPr lang="en-GB" sz="3600" dirty="0">
              <a:latin typeface="Arial"/>
              <a:cs typeface="Arial"/>
            </a:endParaRPr>
          </a:p>
        </p:txBody>
      </p:sp>
    </p:spTree>
    <p:extLst>
      <p:ext uri="{BB962C8B-B14F-4D97-AF65-F5344CB8AC3E}">
        <p14:creationId xmlns:p14="http://schemas.microsoft.com/office/powerpoint/2010/main" val="32451379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00" y="7528"/>
            <a:ext cx="2044149"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smtClean="0">
                <a:latin typeface="Arial"/>
                <a:cs typeface="Arial"/>
              </a:rPr>
              <a:t>Experiments done</a:t>
            </a:r>
            <a:endParaRPr lang="el-GR" dirty="0">
              <a:latin typeface="Arial"/>
              <a:cs typeface="Arial"/>
            </a:endParaRPr>
          </a:p>
        </p:txBody>
      </p:sp>
      <p:sp>
        <p:nvSpPr>
          <p:cNvPr id="7" name="TextBox 6"/>
          <p:cNvSpPr txBox="1"/>
          <p:nvPr/>
        </p:nvSpPr>
        <p:spPr>
          <a:xfrm>
            <a:off x="316007" y="651522"/>
            <a:ext cx="441422" cy="646331"/>
          </a:xfrm>
          <a:prstGeom prst="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3600" dirty="0" smtClean="0">
                <a:latin typeface="Arial"/>
                <a:cs typeface="Arial"/>
              </a:rPr>
              <a:t>1</a:t>
            </a:r>
            <a:endParaRPr lang="en-GB" sz="3600" dirty="0">
              <a:latin typeface="Arial"/>
              <a:cs typeface="Arial"/>
            </a:endParaRPr>
          </a:p>
        </p:txBody>
      </p:sp>
      <p:pic>
        <p:nvPicPr>
          <p:cNvPr id="9" name="Εικόνα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969" y="1471997"/>
            <a:ext cx="2600688" cy="2162477"/>
          </a:xfrm>
          <a:prstGeom prst="rect">
            <a:avLst/>
          </a:prstGeom>
        </p:spPr>
      </p:pic>
      <p:sp>
        <p:nvSpPr>
          <p:cNvPr id="10" name="Βέλος προς τα κάτω 9"/>
          <p:cNvSpPr/>
          <p:nvPr/>
        </p:nvSpPr>
        <p:spPr>
          <a:xfrm>
            <a:off x="1090053" y="3749068"/>
            <a:ext cx="586943" cy="69546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pic>
        <p:nvPicPr>
          <p:cNvPr id="11" name="Εικόνα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009" y="4507606"/>
            <a:ext cx="2580648" cy="2282382"/>
          </a:xfrm>
          <a:prstGeom prst="rect">
            <a:avLst/>
          </a:prstGeom>
        </p:spPr>
      </p:pic>
      <p:sp>
        <p:nvSpPr>
          <p:cNvPr id="12" name="TextBox 11"/>
          <p:cNvSpPr txBox="1"/>
          <p:nvPr/>
        </p:nvSpPr>
        <p:spPr>
          <a:xfrm>
            <a:off x="3855551" y="651522"/>
            <a:ext cx="441146" cy="646331"/>
          </a:xfrm>
          <a:prstGeom prst="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3600" dirty="0">
                <a:latin typeface="Arial"/>
                <a:cs typeface="Arial"/>
              </a:rPr>
              <a:t>2</a:t>
            </a:r>
            <a:endParaRPr lang="en-GB" sz="3600" dirty="0">
              <a:latin typeface="Arial"/>
              <a:cs typeface="Arial"/>
            </a:endParaRPr>
          </a:p>
        </p:txBody>
      </p:sp>
      <p:cxnSp>
        <p:nvCxnSpPr>
          <p:cNvPr id="14" name="Ευθεία γραμμή σύνδεσης 13"/>
          <p:cNvCxnSpPr/>
          <p:nvPr/>
        </p:nvCxnSpPr>
        <p:spPr>
          <a:xfrm>
            <a:off x="3193961" y="553792"/>
            <a:ext cx="12878" cy="6304208"/>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4" cstate="print"/>
          <a:srcRect/>
          <a:stretch>
            <a:fillRect/>
          </a:stretch>
        </p:blipFill>
        <p:spPr bwMode="auto">
          <a:xfrm>
            <a:off x="4515205" y="4533657"/>
            <a:ext cx="2256331" cy="2256331"/>
          </a:xfrm>
          <a:prstGeom prst="rect">
            <a:avLst/>
          </a:prstGeom>
          <a:noFill/>
          <a:ln w="9525">
            <a:noFill/>
            <a:miter lim="800000"/>
            <a:headEnd/>
            <a:tailEnd/>
          </a:ln>
        </p:spPr>
      </p:pic>
      <p:pic>
        <p:nvPicPr>
          <p:cNvPr id="16" name="Εικόνα 15" descr="C:\Users\TURBO_X\Desktop\Insert Well-3.jpg"/>
          <p:cNvPicPr/>
          <p:nvPr/>
        </p:nvPicPr>
        <p:blipFill>
          <a:blip r:embed="rId5" cstate="print"/>
          <a:srcRect/>
          <a:stretch>
            <a:fillRect/>
          </a:stretch>
        </p:blipFill>
        <p:spPr bwMode="auto">
          <a:xfrm>
            <a:off x="3272726" y="1653571"/>
            <a:ext cx="4095482" cy="2080848"/>
          </a:xfrm>
          <a:prstGeom prst="rect">
            <a:avLst/>
          </a:prstGeom>
          <a:noFill/>
        </p:spPr>
      </p:pic>
      <p:cxnSp>
        <p:nvCxnSpPr>
          <p:cNvPr id="17" name="Ευθεία γραμμή σύνδεσης 16"/>
          <p:cNvCxnSpPr/>
          <p:nvPr/>
        </p:nvCxnSpPr>
        <p:spPr>
          <a:xfrm>
            <a:off x="3200400" y="3884119"/>
            <a:ext cx="5943600" cy="5301"/>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5551" y="4046599"/>
            <a:ext cx="441146" cy="646331"/>
          </a:xfrm>
          <a:prstGeom prst="rect">
            <a:avLst/>
          </a:prstGeom>
          <a:solidFill>
            <a:schemeClr val="bg1">
              <a:lumMod val="95000"/>
            </a:schemeClr>
          </a:solidFill>
        </p:spPr>
        <p:style>
          <a:lnRef idx="1">
            <a:schemeClr val="accent5"/>
          </a:lnRef>
          <a:fillRef idx="2">
            <a:schemeClr val="accent5"/>
          </a:fillRef>
          <a:effectRef idx="1">
            <a:schemeClr val="accent5"/>
          </a:effectRef>
          <a:fontRef idx="minor">
            <a:schemeClr val="dk1"/>
          </a:fontRef>
        </p:style>
        <p:txBody>
          <a:bodyPr wrap="none" rtlCol="0">
            <a:spAutoFit/>
          </a:bodyPr>
          <a:lstStyle/>
          <a:p>
            <a:r>
              <a:rPr lang="en-US" sz="3600" dirty="0" smtClean="0">
                <a:latin typeface="Arial"/>
                <a:cs typeface="Arial"/>
              </a:rPr>
              <a:t>3</a:t>
            </a:r>
            <a:endParaRPr lang="en-GB" sz="3600" dirty="0">
              <a:latin typeface="Arial"/>
              <a:cs typeface="Arial"/>
            </a:endParaRPr>
          </a:p>
        </p:txBody>
      </p:sp>
      <p:sp>
        <p:nvSpPr>
          <p:cNvPr id="13" name="2 - Ορθογώνιο"/>
          <p:cNvSpPr/>
          <p:nvPr/>
        </p:nvSpPr>
        <p:spPr>
          <a:xfrm>
            <a:off x="7508402" y="4507606"/>
            <a:ext cx="1143000" cy="137160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l-GR"/>
          </a:p>
        </p:txBody>
      </p:sp>
      <p:cxnSp>
        <p:nvCxnSpPr>
          <p:cNvPr id="18" name="10 - Ευθεία γραμμή σύνδεσης"/>
          <p:cNvCxnSpPr/>
          <p:nvPr/>
        </p:nvCxnSpPr>
        <p:spPr>
          <a:xfrm flipV="1">
            <a:off x="7508402" y="3974206"/>
            <a:ext cx="0" cy="1905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11 - Ευθεία γραμμή σύνδεσης"/>
          <p:cNvCxnSpPr/>
          <p:nvPr/>
        </p:nvCxnSpPr>
        <p:spPr>
          <a:xfrm flipV="1">
            <a:off x="8651402" y="3974206"/>
            <a:ext cx="0" cy="1905000"/>
          </a:xfrm>
          <a:prstGeom prst="line">
            <a:avLst/>
          </a:prstGeom>
        </p:spPr>
        <p:style>
          <a:lnRef idx="2">
            <a:schemeClr val="accent1"/>
          </a:lnRef>
          <a:fillRef idx="0">
            <a:schemeClr val="accent1"/>
          </a:fillRef>
          <a:effectRef idx="1">
            <a:schemeClr val="accent1"/>
          </a:effectRef>
          <a:fontRef idx="minor">
            <a:schemeClr val="tx1"/>
          </a:fontRef>
        </p:style>
      </p:cxnSp>
      <p:sp>
        <p:nvSpPr>
          <p:cNvPr id="20" name="12 - Στρογγυλεμένο ορθογώνιο"/>
          <p:cNvSpPr/>
          <p:nvPr/>
        </p:nvSpPr>
        <p:spPr>
          <a:xfrm>
            <a:off x="7508402" y="5803006"/>
            <a:ext cx="228600" cy="762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22" name="13 - Στρογγυλεμένο ορθογώνιο"/>
          <p:cNvSpPr/>
          <p:nvPr/>
        </p:nvSpPr>
        <p:spPr>
          <a:xfrm>
            <a:off x="7737002" y="5803006"/>
            <a:ext cx="228600" cy="762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23" name="14 - Στρογγυλεμένο ορθογώνιο"/>
          <p:cNvSpPr/>
          <p:nvPr/>
        </p:nvSpPr>
        <p:spPr>
          <a:xfrm>
            <a:off x="7965602" y="5803006"/>
            <a:ext cx="228600" cy="762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24" name="15 - Στρογγυλεμένο ορθογώνιο"/>
          <p:cNvSpPr/>
          <p:nvPr/>
        </p:nvSpPr>
        <p:spPr>
          <a:xfrm>
            <a:off x="8194202" y="5803006"/>
            <a:ext cx="228600" cy="762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25" name="16 - Στρογγυλεμένο ορθογώνιο"/>
          <p:cNvSpPr/>
          <p:nvPr/>
        </p:nvSpPr>
        <p:spPr>
          <a:xfrm>
            <a:off x="8422802" y="5803006"/>
            <a:ext cx="228600" cy="7620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l-GR"/>
          </a:p>
        </p:txBody>
      </p:sp>
      <p:sp>
        <p:nvSpPr>
          <p:cNvPr id="26" name="17 - Ορθογώνιο"/>
          <p:cNvSpPr/>
          <p:nvPr/>
        </p:nvSpPr>
        <p:spPr>
          <a:xfrm>
            <a:off x="7508402" y="5726806"/>
            <a:ext cx="1143000" cy="762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l-GR"/>
          </a:p>
        </p:txBody>
      </p:sp>
      <p:sp>
        <p:nvSpPr>
          <p:cNvPr id="27" name="18 - Έλλειψη"/>
          <p:cNvSpPr/>
          <p:nvPr/>
        </p:nvSpPr>
        <p:spPr>
          <a:xfrm>
            <a:off x="75846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28" name="19 - Έλλειψη"/>
          <p:cNvSpPr/>
          <p:nvPr/>
        </p:nvSpPr>
        <p:spPr>
          <a:xfrm>
            <a:off x="77370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29" name="20 - Έλλειψη"/>
          <p:cNvSpPr/>
          <p:nvPr/>
        </p:nvSpPr>
        <p:spPr>
          <a:xfrm>
            <a:off x="78894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0" name="21 - Έλλειψη"/>
          <p:cNvSpPr/>
          <p:nvPr/>
        </p:nvSpPr>
        <p:spPr>
          <a:xfrm>
            <a:off x="81942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1" name="22 - Έλλειψη"/>
          <p:cNvSpPr/>
          <p:nvPr/>
        </p:nvSpPr>
        <p:spPr>
          <a:xfrm>
            <a:off x="83466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2" name="24 - Έλλειψη"/>
          <p:cNvSpPr/>
          <p:nvPr/>
        </p:nvSpPr>
        <p:spPr>
          <a:xfrm>
            <a:off x="84990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3" name="25 - Έλλειψη"/>
          <p:cNvSpPr/>
          <p:nvPr/>
        </p:nvSpPr>
        <p:spPr>
          <a:xfrm>
            <a:off x="79656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4" name="26 - Έλλειψη"/>
          <p:cNvSpPr/>
          <p:nvPr/>
        </p:nvSpPr>
        <p:spPr>
          <a:xfrm>
            <a:off x="8422802" y="5650606"/>
            <a:ext cx="76200" cy="76200"/>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l-GR"/>
          </a:p>
        </p:txBody>
      </p:sp>
      <p:sp>
        <p:nvSpPr>
          <p:cNvPr id="35" name="27 - TextBox"/>
          <p:cNvSpPr txBox="1"/>
          <p:nvPr/>
        </p:nvSpPr>
        <p:spPr>
          <a:xfrm>
            <a:off x="7508402" y="5958991"/>
            <a:ext cx="1211990" cy="83099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l-GR" sz="1600" dirty="0" smtClean="0">
                <a:latin typeface="Arial"/>
                <a:cs typeface="Arial"/>
              </a:rPr>
              <a:t>&lt;0 : στερεό </a:t>
            </a:r>
          </a:p>
          <a:p>
            <a:r>
              <a:rPr lang="el-GR" sz="1600" dirty="0" smtClean="0">
                <a:latin typeface="Arial"/>
                <a:cs typeface="Arial"/>
              </a:rPr>
              <a:t>0-10 : υγρό </a:t>
            </a:r>
          </a:p>
          <a:p>
            <a:r>
              <a:rPr lang="el-GR" sz="1600" dirty="0" smtClean="0">
                <a:latin typeface="Arial"/>
                <a:cs typeface="Arial"/>
              </a:rPr>
              <a:t>&gt;10 : </a:t>
            </a:r>
            <a:r>
              <a:rPr lang="en-US" sz="1600" dirty="0" smtClean="0">
                <a:latin typeface="Arial"/>
                <a:cs typeface="Arial"/>
              </a:rPr>
              <a:t>gel</a:t>
            </a:r>
            <a:endParaRPr lang="el-GR" sz="1600" dirty="0">
              <a:latin typeface="Arial"/>
              <a:cs typeface="Arial"/>
            </a:endParaRPr>
          </a:p>
        </p:txBody>
      </p:sp>
    </p:spTree>
    <p:extLst>
      <p:ext uri="{BB962C8B-B14F-4D97-AF65-F5344CB8AC3E}">
        <p14:creationId xmlns:p14="http://schemas.microsoft.com/office/powerpoint/2010/main" val="29872349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44624"/>
            <a:ext cx="6696744" cy="792088"/>
          </a:xfrm>
        </p:spPr>
        <p:txBody>
          <a:bodyPr>
            <a:normAutofit fontScale="90000"/>
          </a:bodyPr>
          <a:lstStyle/>
          <a:p>
            <a:r>
              <a:rPr lang="el-GR" dirty="0" smtClean="0">
                <a:effectLst>
                  <a:outerShdw blurRad="38100" dist="38100" dir="2700000" algn="tl">
                    <a:srgbClr val="000000">
                      <a:alpha val="43137"/>
                    </a:srgbClr>
                  </a:outerShdw>
                </a:effectLst>
              </a:rPr>
              <a:t>ΘΕΜΑ </a:t>
            </a:r>
            <a:r>
              <a:rPr lang="en-US" dirty="0" smtClean="0">
                <a:effectLst>
                  <a:outerShdw blurRad="38100" dist="38100" dir="2700000" algn="tl">
                    <a:srgbClr val="000000">
                      <a:alpha val="43137"/>
                    </a:srgbClr>
                  </a:outerShdw>
                </a:effectLst>
              </a:rPr>
              <a:t>: Tube Rotator</a:t>
            </a:r>
            <a:endParaRPr lang="el-GR"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58072" y="836712"/>
            <a:ext cx="7304856" cy="1368152"/>
          </a:xfrm>
        </p:spPr>
        <p:txBody>
          <a:bodyPr>
            <a:normAutofit/>
          </a:bodyPr>
          <a:lstStyle/>
          <a:p>
            <a:pPr algn="l"/>
            <a:r>
              <a:rPr lang="el-GR" sz="2400" b="1" dirty="0" smtClean="0">
                <a:solidFill>
                  <a:schemeClr val="tx1"/>
                </a:solidFill>
                <a:effectLst>
                  <a:outerShdw blurRad="38100" dist="38100" dir="2700000" algn="tl">
                    <a:srgbClr val="000000">
                      <a:alpha val="43137"/>
                    </a:srgbClr>
                  </a:outerShdw>
                </a:effectLst>
              </a:rPr>
              <a:t> </a:t>
            </a:r>
            <a:r>
              <a:rPr lang="el-GR" sz="2200" b="1" dirty="0" smtClean="0">
                <a:solidFill>
                  <a:schemeClr val="tx1"/>
                </a:solidFill>
              </a:rPr>
              <a:t>Ομάδα </a:t>
            </a:r>
            <a:r>
              <a:rPr lang="en-US" sz="2200" b="1" dirty="0" smtClean="0">
                <a:solidFill>
                  <a:schemeClr val="tx1"/>
                </a:solidFill>
              </a:rPr>
              <a:t>K3</a:t>
            </a:r>
            <a:r>
              <a:rPr lang="el-GR" sz="2200" b="1" dirty="0" smtClean="0">
                <a:solidFill>
                  <a:schemeClr val="tx1"/>
                </a:solidFill>
              </a:rPr>
              <a:t> </a:t>
            </a:r>
            <a:r>
              <a:rPr lang="en-US" sz="2200" dirty="0" smtClean="0">
                <a:solidFill>
                  <a:schemeClr val="tx1"/>
                </a:solidFill>
              </a:rPr>
              <a:t>: </a:t>
            </a:r>
            <a:r>
              <a:rPr lang="el-GR" sz="2200" dirty="0" smtClean="0">
                <a:solidFill>
                  <a:schemeClr val="tx1"/>
                </a:solidFill>
              </a:rPr>
              <a:t>Λαμπούσης Χαράλαμπος</a:t>
            </a:r>
            <a:r>
              <a:rPr lang="el-GR" sz="2200" dirty="0" smtClean="0"/>
              <a:t> </a:t>
            </a:r>
          </a:p>
          <a:p>
            <a:pPr algn="l"/>
            <a:r>
              <a:rPr lang="el-GR" sz="2200" dirty="0" smtClean="0">
                <a:solidFill>
                  <a:schemeClr val="tx1"/>
                </a:solidFill>
              </a:rPr>
              <a:t>                       Μίχας Σεραφείμ</a:t>
            </a:r>
            <a:r>
              <a:rPr lang="en-US" sz="2200" dirty="0" smtClean="0">
                <a:solidFill>
                  <a:schemeClr val="tx1"/>
                </a:solidFill>
              </a:rPr>
              <a:t> </a:t>
            </a:r>
            <a:endParaRPr lang="el-GR" sz="2200" dirty="0" smtClean="0">
              <a:solidFill>
                <a:schemeClr val="tx1"/>
              </a:solidFill>
            </a:endParaRPr>
          </a:p>
          <a:p>
            <a:pPr algn="l"/>
            <a:r>
              <a:rPr lang="en-US" sz="2200" dirty="0" smtClean="0">
                <a:solidFill>
                  <a:schemeClr val="tx1"/>
                </a:solidFill>
              </a:rPr>
              <a:t> </a:t>
            </a:r>
            <a:r>
              <a:rPr lang="el-GR" sz="2200" dirty="0" smtClean="0">
                <a:solidFill>
                  <a:schemeClr val="tx1"/>
                </a:solidFill>
              </a:rPr>
              <a:t>                      Παπαχριστοπούλου Μαρίνα    </a:t>
            </a:r>
          </a:p>
        </p:txBody>
      </p:sp>
      <p:pic>
        <p:nvPicPr>
          <p:cNvPr id="1029" name="Picture 5" descr="C:\Users\Marina Papa\Downloads\00155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2201081"/>
            <a:ext cx="2880320" cy="2183135"/>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Marina Papa\Downloads\IM0000654.ash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2179828"/>
            <a:ext cx="3028492" cy="204126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2296" y="4753167"/>
            <a:ext cx="4752528" cy="1477328"/>
          </a:xfrm>
          <a:prstGeom prst="rect">
            <a:avLst/>
          </a:prstGeom>
          <a:noFill/>
        </p:spPr>
        <p:txBody>
          <a:bodyPr wrap="square" rtlCol="0">
            <a:spAutoFit/>
          </a:bodyPr>
          <a:lstStyle/>
          <a:p>
            <a:pPr marL="285750" indent="-285750">
              <a:buFont typeface="Arial" panose="020B0604020202020204" pitchFamily="34" charset="0"/>
              <a:buChar char="•"/>
            </a:pPr>
            <a:r>
              <a:rPr lang="el-GR" dirty="0" smtClean="0"/>
              <a:t>Λειτουργούν σε </a:t>
            </a:r>
            <a:r>
              <a:rPr lang="en-US" dirty="0" smtClean="0"/>
              <a:t>incubators</a:t>
            </a:r>
            <a:r>
              <a:rPr lang="el-GR" dirty="0" smtClean="0"/>
              <a:t> (επωαστήρες)</a:t>
            </a:r>
            <a:endParaRPr lang="en-US" dirty="0" smtClean="0"/>
          </a:p>
          <a:p>
            <a:pPr marL="285750" indent="-285750">
              <a:buFont typeface="Arial" panose="020B0604020202020204" pitchFamily="34" charset="0"/>
              <a:buChar char="•"/>
            </a:pPr>
            <a:endParaRPr lang="el-GR" dirty="0" smtClean="0"/>
          </a:p>
          <a:p>
            <a:pPr marL="285750" indent="-285750">
              <a:buFont typeface="Arial" panose="020B0604020202020204" pitchFamily="34" charset="0"/>
              <a:buChar char="•"/>
            </a:pPr>
            <a:r>
              <a:rPr lang="el-GR" dirty="0" smtClean="0"/>
              <a:t>Δυνατότητα αυτόνομης λειτουργίας </a:t>
            </a:r>
            <a:endParaRPr lang="en-US" dirty="0" smtClean="0"/>
          </a:p>
          <a:p>
            <a:pPr marL="285750" indent="-285750">
              <a:buFont typeface="Arial" panose="020B0604020202020204" pitchFamily="34" charset="0"/>
              <a:buChar char="•"/>
            </a:pPr>
            <a:endParaRPr lang="el-GR" dirty="0" smtClean="0"/>
          </a:p>
          <a:p>
            <a:pPr marL="285750" indent="-285750">
              <a:buFont typeface="Arial" panose="020B0604020202020204" pitchFamily="34" charset="0"/>
              <a:buChar char="•"/>
            </a:pPr>
            <a:r>
              <a:rPr lang="el-GR" dirty="0" smtClean="0"/>
              <a:t>Δυνατότητα ελέγχου στροφών περιστροφής</a:t>
            </a:r>
          </a:p>
        </p:txBody>
      </p:sp>
      <p:sp>
        <p:nvSpPr>
          <p:cNvPr id="8" name="TextBox 7"/>
          <p:cNvSpPr txBox="1"/>
          <p:nvPr/>
        </p:nvSpPr>
        <p:spPr>
          <a:xfrm>
            <a:off x="5124824" y="4614668"/>
            <a:ext cx="4139952" cy="2308324"/>
          </a:xfrm>
          <a:prstGeom prst="rect">
            <a:avLst/>
          </a:prstGeom>
          <a:noFill/>
        </p:spPr>
        <p:txBody>
          <a:bodyPr wrap="square" rtlCol="0">
            <a:spAutoFit/>
          </a:bodyPr>
          <a:lstStyle/>
          <a:p>
            <a:pPr marL="285750" indent="-285750">
              <a:buFont typeface="Arial" panose="020B0604020202020204" pitchFamily="34" charset="0"/>
              <a:buChar char="•"/>
            </a:pPr>
            <a:r>
              <a:rPr lang="en-US" dirty="0" smtClean="0"/>
              <a:t>Continuous or Timer Operation</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l-GR" dirty="0"/>
              <a:t>Διαμορφώσιμες πλάκες για διαφορετική γωνία </a:t>
            </a:r>
            <a:r>
              <a:rPr lang="el-GR" dirty="0" smtClean="0"/>
              <a:t>περιστροφής</a:t>
            </a:r>
            <a:endParaRPr lang="en-US" dirty="0" smtClean="0"/>
          </a:p>
          <a:p>
            <a:pPr marL="285750" indent="-285750">
              <a:buFont typeface="Arial" panose="020B0604020202020204" pitchFamily="34" charset="0"/>
              <a:buChar char="•"/>
            </a:pPr>
            <a:endParaRPr lang="el-GR" dirty="0"/>
          </a:p>
          <a:p>
            <a:pPr marL="285750" indent="-285750">
              <a:buFont typeface="Arial" panose="020B0604020202020204" pitchFamily="34" charset="0"/>
              <a:buChar char="•"/>
            </a:pPr>
            <a:r>
              <a:rPr lang="el-GR" dirty="0"/>
              <a:t>Δυνατότητα τοποθέτησης φιαλιδίων διαφορετικού μεγέθους</a:t>
            </a:r>
          </a:p>
          <a:p>
            <a:pPr marL="285750" indent="-285750">
              <a:buFont typeface="Arial" panose="020B0604020202020204" pitchFamily="34" charset="0"/>
              <a:buChar char="•"/>
            </a:pPr>
            <a:endParaRPr lang="el-GR" dirty="0" smtClean="0"/>
          </a:p>
        </p:txBody>
      </p:sp>
      <p:sp>
        <p:nvSpPr>
          <p:cNvPr id="5" name="AutoShape 2" descr="https://us.vwr.com/stibo/low_res/std.lang.all/17/51/13381751.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27" name="Picture 3" descr="C:\Users\Makis Michas\Desktop\1338175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750" y="2081045"/>
            <a:ext cx="2910310" cy="250286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0" y="13379"/>
            <a:ext cx="1464485" cy="784830"/>
          </a:xfrm>
          <a:prstGeom prst="rect">
            <a:avLst/>
          </a:prstGeom>
          <a:noFill/>
        </p:spPr>
        <p:txBody>
          <a:bodyPr wrap="square" rtlCol="0">
            <a:spAutoFit/>
          </a:bodyPr>
          <a:lstStyle/>
          <a:p>
            <a:r>
              <a:rPr lang="el-GR" sz="4500" dirty="0" smtClean="0"/>
              <a:t>Κ3</a:t>
            </a:r>
            <a:endParaRPr lang="el-GR" sz="4500" dirty="0"/>
          </a:p>
        </p:txBody>
      </p:sp>
    </p:spTree>
    <p:extLst>
      <p:ext uri="{BB962C8B-B14F-4D97-AF65-F5344CB8AC3E}">
        <p14:creationId xmlns:p14="http://schemas.microsoft.com/office/powerpoint/2010/main" val="30753818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a:picLocks noChangeAspect="1"/>
          </p:cNvPicPr>
          <p:nvPr/>
        </p:nvPicPr>
        <p:blipFill rotWithShape="1">
          <a:blip r:embed="rId2">
            <a:extLst>
              <a:ext uri="{28A0092B-C50C-407E-A947-70E740481C1C}">
                <a14:useLocalDpi xmlns:a14="http://schemas.microsoft.com/office/drawing/2010/main" val="0"/>
              </a:ext>
            </a:extLst>
          </a:blip>
          <a:srcRect l="26876" t="5903" r="25407" b="21762"/>
          <a:stretch/>
        </p:blipFill>
        <p:spPr>
          <a:xfrm>
            <a:off x="32805" y="2248395"/>
            <a:ext cx="2773457" cy="2763996"/>
          </a:xfrm>
          <a:prstGeom prst="rect">
            <a:avLst/>
          </a:prstGeom>
        </p:spPr>
      </p:pic>
      <p:pic>
        <p:nvPicPr>
          <p:cNvPr id="7" name="Εικόνα 6"/>
          <p:cNvPicPr>
            <a:picLocks noChangeAspect="1"/>
          </p:cNvPicPr>
          <p:nvPr/>
        </p:nvPicPr>
        <p:blipFill rotWithShape="1">
          <a:blip r:embed="rId3">
            <a:extLst>
              <a:ext uri="{28A0092B-C50C-407E-A947-70E740481C1C}">
                <a14:useLocalDpi xmlns:a14="http://schemas.microsoft.com/office/drawing/2010/main" val="0"/>
              </a:ext>
            </a:extLst>
          </a:blip>
          <a:srcRect l="18177" t="2905" r="15977" b="5104"/>
          <a:stretch/>
        </p:blipFill>
        <p:spPr>
          <a:xfrm>
            <a:off x="7019364" y="2137457"/>
            <a:ext cx="1492624" cy="2085283"/>
          </a:xfrm>
          <a:prstGeom prst="rect">
            <a:avLst/>
          </a:prstGeom>
        </p:spPr>
      </p:pic>
      <p:pic>
        <p:nvPicPr>
          <p:cNvPr id="8" name="Εικόνα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1826" y="2191034"/>
            <a:ext cx="3627016" cy="2222080"/>
          </a:xfrm>
          <a:prstGeom prst="rect">
            <a:avLst/>
          </a:prstGeom>
        </p:spPr>
      </p:pic>
      <p:sp>
        <p:nvSpPr>
          <p:cNvPr id="2" name="Τίτλος 1"/>
          <p:cNvSpPr>
            <a:spLocks noGrp="1"/>
          </p:cNvSpPr>
          <p:nvPr>
            <p:ph type="ctrTitle"/>
          </p:nvPr>
        </p:nvSpPr>
        <p:spPr>
          <a:xfrm>
            <a:off x="1101077" y="857250"/>
            <a:ext cx="7795934" cy="1290292"/>
          </a:xfrm>
        </p:spPr>
        <p:txBody>
          <a:bodyPr>
            <a:noAutofit/>
          </a:bodyPr>
          <a:lstStyle/>
          <a:p>
            <a:pPr algn="r"/>
            <a:r>
              <a:rPr lang="el-GR" sz="2850" dirty="0">
                <a:solidFill>
                  <a:srgbClr val="0000FF"/>
                </a:solidFill>
                <a:latin typeface="Calibri Light" panose="020F0302020204030204" pitchFamily="34" charset="0"/>
              </a:rPr>
              <a:t>Θέμα : </a:t>
            </a:r>
            <a:r>
              <a:rPr lang="en-GB" sz="2850" dirty="0">
                <a:solidFill>
                  <a:srgbClr val="0000FF"/>
                </a:solidFill>
                <a:latin typeface="Calibri Light" panose="020F0302020204030204" pitchFamily="34" charset="0"/>
              </a:rPr>
              <a:t>Tube </a:t>
            </a:r>
            <a:r>
              <a:rPr lang="en-GB" sz="2850" dirty="0">
                <a:solidFill>
                  <a:srgbClr val="0000FF"/>
                </a:solidFill>
                <a:latin typeface="Calibri Light" panose="020F0302020204030204" pitchFamily="34" charset="0"/>
              </a:rPr>
              <a:t>R</a:t>
            </a:r>
            <a:r>
              <a:rPr lang="en-GB" sz="2850" dirty="0">
                <a:solidFill>
                  <a:srgbClr val="0000FF"/>
                </a:solidFill>
                <a:latin typeface="Calibri Light" panose="020F0302020204030204" pitchFamily="34" charset="0"/>
              </a:rPr>
              <a:t>otator</a:t>
            </a:r>
            <a:br>
              <a:rPr lang="en-GB" sz="2850" dirty="0">
                <a:solidFill>
                  <a:srgbClr val="0000FF"/>
                </a:solidFill>
                <a:latin typeface="Calibri Light" panose="020F0302020204030204" pitchFamily="34" charset="0"/>
              </a:rPr>
            </a:br>
            <a:r>
              <a:rPr lang="el-GR" sz="2850" dirty="0">
                <a:solidFill>
                  <a:srgbClr val="0000FF"/>
                </a:solidFill>
                <a:latin typeface="Calibri Light" panose="020F0302020204030204" pitchFamily="34" charset="0"/>
              </a:rPr>
              <a:t>Κ</a:t>
            </a:r>
            <a:r>
              <a:rPr lang="el-GR" sz="2850" dirty="0">
                <a:solidFill>
                  <a:srgbClr val="0000FF"/>
                </a:solidFill>
                <a:latin typeface="Calibri Light" panose="020F0302020204030204" pitchFamily="34" charset="0"/>
              </a:rPr>
              <a:t>ατηγορία : Κατασκευαστικό</a:t>
            </a:r>
            <a:br>
              <a:rPr lang="el-GR" sz="2850" dirty="0">
                <a:solidFill>
                  <a:srgbClr val="0000FF"/>
                </a:solidFill>
                <a:latin typeface="Calibri Light" panose="020F0302020204030204" pitchFamily="34" charset="0"/>
              </a:rPr>
            </a:br>
            <a:endParaRPr lang="el-GR" sz="2850" dirty="0">
              <a:solidFill>
                <a:srgbClr val="0000FF"/>
              </a:solidFill>
              <a:latin typeface="Calibri Light" panose="020F0302020204030204" pitchFamily="34" charset="0"/>
            </a:endParaRPr>
          </a:p>
        </p:txBody>
      </p:sp>
      <p:sp>
        <p:nvSpPr>
          <p:cNvPr id="3" name="TextBox 2"/>
          <p:cNvSpPr txBox="1"/>
          <p:nvPr/>
        </p:nvSpPr>
        <p:spPr>
          <a:xfrm>
            <a:off x="113440" y="0"/>
            <a:ext cx="659155" cy="646331"/>
          </a:xfrm>
          <a:prstGeom prst="rect">
            <a:avLst/>
          </a:prstGeom>
          <a:noFill/>
        </p:spPr>
        <p:txBody>
          <a:bodyPr wrap="none" rtlCol="0">
            <a:spAutoFit/>
          </a:bodyPr>
          <a:lstStyle/>
          <a:p>
            <a:r>
              <a:rPr lang="el-GR" sz="3600" dirty="0">
                <a:solidFill>
                  <a:srgbClr val="0000FF"/>
                </a:solidFill>
                <a:latin typeface="Calibri" panose="020F0502020204030204" pitchFamily="34" charset="0"/>
                <a:cs typeface="Calibri" panose="020F0502020204030204" pitchFamily="34" charset="0"/>
              </a:rPr>
              <a:t>Κ4</a:t>
            </a:r>
            <a:endParaRPr lang="el-GR" sz="1350" dirty="0">
              <a:solidFill>
                <a:srgbClr val="0000FF"/>
              </a:solidFill>
              <a:latin typeface="Calibri" panose="020F0502020204030204" pitchFamily="34" charset="0"/>
              <a:cs typeface="Calibri" panose="020F0502020204030204" pitchFamily="34" charset="0"/>
            </a:endParaRPr>
          </a:p>
        </p:txBody>
      </p:sp>
      <p:sp>
        <p:nvSpPr>
          <p:cNvPr id="5" name="TextBox 4"/>
          <p:cNvSpPr txBox="1"/>
          <p:nvPr/>
        </p:nvSpPr>
        <p:spPr>
          <a:xfrm>
            <a:off x="5942271" y="4659085"/>
            <a:ext cx="1846980" cy="1015663"/>
          </a:xfrm>
          <a:prstGeom prst="rect">
            <a:avLst/>
          </a:prstGeom>
          <a:noFill/>
        </p:spPr>
        <p:txBody>
          <a:bodyPr wrap="none" rtlCol="0">
            <a:spAutoFit/>
          </a:bodyPr>
          <a:lstStyle/>
          <a:p>
            <a:r>
              <a:rPr lang="el-GR" sz="1500" dirty="0">
                <a:solidFill>
                  <a:srgbClr val="0000FF"/>
                </a:solidFill>
                <a:latin typeface="Calibri Light" panose="020F0302020204030204" pitchFamily="34" charset="0"/>
                <a:cs typeface="Calibri" panose="020F0502020204030204" pitchFamily="34" charset="0"/>
              </a:rPr>
              <a:t>Συνεργάτες:</a:t>
            </a:r>
          </a:p>
          <a:p>
            <a:r>
              <a:rPr lang="el-GR" sz="1500" dirty="0">
                <a:solidFill>
                  <a:srgbClr val="0000FF"/>
                </a:solidFill>
                <a:latin typeface="Calibri Light" panose="020F0302020204030204" pitchFamily="34" charset="0"/>
                <a:cs typeface="Calibri" panose="020F0502020204030204" pitchFamily="34" charset="0"/>
              </a:rPr>
              <a:t>Γιώργος </a:t>
            </a:r>
            <a:r>
              <a:rPr lang="el-GR" sz="1500" dirty="0">
                <a:solidFill>
                  <a:srgbClr val="0000FF"/>
                </a:solidFill>
                <a:latin typeface="Calibri Light" panose="020F0302020204030204" pitchFamily="34" charset="0"/>
                <a:cs typeface="Calibri" panose="020F0502020204030204" pitchFamily="34" charset="0"/>
              </a:rPr>
              <a:t>Κανακάρης</a:t>
            </a:r>
          </a:p>
          <a:p>
            <a:r>
              <a:rPr lang="el-GR" sz="1500" dirty="0" err="1">
                <a:solidFill>
                  <a:srgbClr val="0000FF"/>
                </a:solidFill>
                <a:latin typeface="Calibri Light" panose="020F0302020204030204" pitchFamily="34" charset="0"/>
                <a:cs typeface="Calibri" panose="020F0502020204030204" pitchFamily="34" charset="0"/>
              </a:rPr>
              <a:t>Alex</a:t>
            </a:r>
            <a:r>
              <a:rPr lang="el-GR" sz="1500" dirty="0">
                <a:solidFill>
                  <a:srgbClr val="0000FF"/>
                </a:solidFill>
                <a:latin typeface="Calibri Light" panose="020F0302020204030204" pitchFamily="34" charset="0"/>
                <a:cs typeface="Calibri" panose="020F0502020204030204" pitchFamily="34" charset="0"/>
              </a:rPr>
              <a:t> </a:t>
            </a:r>
            <a:r>
              <a:rPr lang="el-GR" sz="1500" dirty="0" err="1">
                <a:solidFill>
                  <a:srgbClr val="0000FF"/>
                </a:solidFill>
                <a:latin typeface="Calibri Light" panose="020F0302020204030204" pitchFamily="34" charset="0"/>
                <a:cs typeface="Calibri" panose="020F0502020204030204" pitchFamily="34" charset="0"/>
              </a:rPr>
              <a:t>Polesiuk</a:t>
            </a:r>
            <a:endParaRPr lang="el-GR" sz="1500" dirty="0">
              <a:solidFill>
                <a:srgbClr val="0000FF"/>
              </a:solidFill>
              <a:latin typeface="Calibri Light" panose="020F0302020204030204" pitchFamily="34" charset="0"/>
              <a:cs typeface="Calibri" panose="020F0502020204030204" pitchFamily="34" charset="0"/>
            </a:endParaRPr>
          </a:p>
          <a:p>
            <a:r>
              <a:rPr lang="el-GR" sz="1500" dirty="0">
                <a:solidFill>
                  <a:srgbClr val="0000FF"/>
                </a:solidFill>
                <a:latin typeface="Calibri Light" panose="020F0302020204030204" pitchFamily="34" charset="0"/>
                <a:cs typeface="Calibri" panose="020F0502020204030204" pitchFamily="34" charset="0"/>
              </a:rPr>
              <a:t>Νίκος </a:t>
            </a:r>
            <a:r>
              <a:rPr lang="el-GR" sz="1500" dirty="0" err="1">
                <a:solidFill>
                  <a:srgbClr val="0000FF"/>
                </a:solidFill>
                <a:latin typeface="Calibri Light" panose="020F0302020204030204" pitchFamily="34" charset="0"/>
                <a:cs typeface="Calibri" panose="020F0502020204030204" pitchFamily="34" charset="0"/>
              </a:rPr>
              <a:t>Καβαλόπουλος</a:t>
            </a:r>
            <a:endParaRPr lang="el-GR" sz="1500" dirty="0">
              <a:solidFill>
                <a:srgbClr val="0000FF"/>
              </a:solidFill>
              <a:latin typeface="Calibri Light" panose="020F0302020204030204" pitchFamily="34" charset="0"/>
              <a:cs typeface="Calibri" panose="020F0502020204030204" pitchFamily="34" charset="0"/>
            </a:endParaRPr>
          </a:p>
        </p:txBody>
      </p:sp>
      <p:sp>
        <p:nvSpPr>
          <p:cNvPr id="6" name="TextBox 5"/>
          <p:cNvSpPr txBox="1"/>
          <p:nvPr/>
        </p:nvSpPr>
        <p:spPr>
          <a:xfrm>
            <a:off x="4300957" y="4618423"/>
            <a:ext cx="1694695" cy="784830"/>
          </a:xfrm>
          <a:prstGeom prst="rect">
            <a:avLst/>
          </a:prstGeom>
          <a:noFill/>
        </p:spPr>
        <p:txBody>
          <a:bodyPr wrap="none" rtlCol="0">
            <a:spAutoFit/>
          </a:bodyPr>
          <a:lstStyle/>
          <a:p>
            <a:r>
              <a:rPr lang="el-GR" sz="1500" dirty="0">
                <a:solidFill>
                  <a:srgbClr val="0000FF"/>
                </a:solidFill>
                <a:latin typeface="Calibri Light" panose="020F0302020204030204" pitchFamily="34" charset="0"/>
              </a:rPr>
              <a:t>Ομάδα:</a:t>
            </a:r>
          </a:p>
          <a:p>
            <a:r>
              <a:rPr lang="el-GR" sz="1500" dirty="0">
                <a:solidFill>
                  <a:srgbClr val="0000FF"/>
                </a:solidFill>
                <a:latin typeface="Calibri Light" panose="020F0302020204030204" pitchFamily="34" charset="0"/>
              </a:rPr>
              <a:t>Παρασκευοπούλου</a:t>
            </a:r>
          </a:p>
          <a:p>
            <a:r>
              <a:rPr lang="el-GR" sz="1500" dirty="0">
                <a:solidFill>
                  <a:srgbClr val="0000FF"/>
                </a:solidFill>
                <a:latin typeface="Calibri Light" panose="020F0302020204030204" pitchFamily="34" charset="0"/>
              </a:rPr>
              <a:t>Αναστασία</a:t>
            </a:r>
            <a:endParaRPr lang="el-GR" sz="1500" dirty="0"/>
          </a:p>
        </p:txBody>
      </p:sp>
    </p:spTree>
    <p:extLst>
      <p:ext uri="{BB962C8B-B14F-4D97-AF65-F5344CB8AC3E}">
        <p14:creationId xmlns:p14="http://schemas.microsoft.com/office/powerpoint/2010/main" val="1434871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4862" y="1918192"/>
            <a:ext cx="7773338" cy="1197133"/>
          </a:xfrm>
        </p:spPr>
        <p:txBody>
          <a:bodyPr/>
          <a:lstStyle/>
          <a:p>
            <a:r>
              <a:rPr lang="el-GR" b="1" cap="none" dirty="0" smtClean="0">
                <a:solidFill>
                  <a:srgbClr val="0000FF"/>
                </a:solidFill>
                <a:latin typeface="Calibri" panose="020F0502020204030204" pitchFamily="34" charset="0"/>
                <a:cs typeface="Calibri" panose="020F0502020204030204" pitchFamily="34" charset="0"/>
              </a:rPr>
              <a:t>Χρήσεις</a:t>
            </a:r>
            <a:endParaRPr lang="el-GR" dirty="0"/>
          </a:p>
        </p:txBody>
      </p:sp>
      <p:sp>
        <p:nvSpPr>
          <p:cNvPr id="3" name="Θέση περιεχομένου 2"/>
          <p:cNvSpPr>
            <a:spLocks noGrp="1"/>
          </p:cNvSpPr>
          <p:nvPr>
            <p:ph sz="quarter" idx="4294967295"/>
          </p:nvPr>
        </p:nvSpPr>
        <p:spPr>
          <a:xfrm>
            <a:off x="685330" y="2783849"/>
            <a:ext cx="7772870" cy="3448863"/>
          </a:xfrm>
          <a:prstGeom prst="rect">
            <a:avLst/>
          </a:prstGeom>
        </p:spPr>
        <p:txBody>
          <a:bodyPr numCol="2">
            <a:normAutofit fontScale="92500" lnSpcReduction="10000"/>
          </a:bodyPr>
          <a:lstStyle/>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Ανάμιξη ουσιών</a:t>
            </a:r>
          </a:p>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Διάλυση </a:t>
            </a:r>
            <a:r>
              <a:rPr lang="el-GR" sz="1650" dirty="0">
                <a:latin typeface="Calibri" panose="020F0502020204030204" pitchFamily="34" charset="0"/>
                <a:cs typeface="Calibri" panose="020F0502020204030204" pitchFamily="34" charset="0"/>
              </a:rPr>
              <a:t>ουσιών</a:t>
            </a:r>
          </a:p>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Διάλυση αργά αντιδρούντων δειγμάτων</a:t>
            </a:r>
          </a:p>
          <a:p>
            <a:pPr marL="473869" indent="-201216">
              <a:buFont typeface="Wingdings" panose="05000000000000000000" pitchFamily="2" charset="2"/>
              <a:buChar char="ü"/>
            </a:pPr>
            <a:r>
              <a:rPr lang="en-GB" sz="1650" dirty="0">
                <a:latin typeface="Calibri" panose="020F0502020204030204" pitchFamily="34" charset="0"/>
                <a:cs typeface="Calibri" panose="020F0502020204030204" pitchFamily="34" charset="0"/>
              </a:rPr>
              <a:t>DNA </a:t>
            </a:r>
            <a:r>
              <a:rPr lang="en-GB" sz="1650" dirty="0">
                <a:latin typeface="Calibri" panose="020F0502020204030204" pitchFamily="34" charset="0"/>
                <a:cs typeface="Calibri" panose="020F0502020204030204" pitchFamily="34" charset="0"/>
              </a:rPr>
              <a:t>purification</a:t>
            </a:r>
            <a:endParaRPr lang="el-GR" sz="1650" dirty="0">
              <a:latin typeface="Calibri" panose="020F0502020204030204" pitchFamily="34" charset="0"/>
              <a:cs typeface="Calibri" panose="020F0502020204030204" pitchFamily="34" charset="0"/>
            </a:endParaRPr>
          </a:p>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Σύνδεση μορίων (πρωτεϊνών)</a:t>
            </a:r>
          </a:p>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Υβριδοποίηση</a:t>
            </a:r>
          </a:p>
          <a:p>
            <a:pPr marL="473869" indent="-201216">
              <a:buFont typeface="Wingdings" panose="05000000000000000000" pitchFamily="2" charset="2"/>
              <a:buChar char="ü"/>
            </a:pPr>
            <a:r>
              <a:rPr lang="el-GR" sz="1650" dirty="0">
                <a:latin typeface="Calibri" panose="020F0502020204030204" pitchFamily="34" charset="0"/>
                <a:cs typeface="Calibri" panose="020F0502020204030204" pitchFamily="34" charset="0"/>
              </a:rPr>
              <a:t>Εναιωρήματα αίματος η βιολογικού υλικού</a:t>
            </a:r>
          </a:p>
          <a:p>
            <a:pPr marL="473869" indent="-201216">
              <a:buFont typeface="Wingdings" panose="05000000000000000000" pitchFamily="2" charset="2"/>
              <a:buChar char="ü"/>
            </a:pPr>
            <a:r>
              <a:rPr lang="el-GR" sz="1650" dirty="0" err="1">
                <a:latin typeface="Calibri" panose="020F0502020204030204" pitchFamily="34" charset="0"/>
                <a:cs typeface="Calibri" panose="020F0502020204030204" pitchFamily="34" charset="0"/>
              </a:rPr>
              <a:t>Επαναιώρηση</a:t>
            </a:r>
            <a:endParaRPr lang="el-GR" sz="1650" dirty="0">
              <a:latin typeface="Calibri" panose="020F0502020204030204" pitchFamily="34" charset="0"/>
              <a:cs typeface="Calibri" panose="020F0502020204030204" pitchFamily="34" charset="0"/>
            </a:endParaRPr>
          </a:p>
          <a:p>
            <a:pPr>
              <a:buFont typeface="Wingdings" panose="05000000000000000000" pitchFamily="2" charset="2"/>
              <a:buChar char="ü"/>
            </a:pPr>
            <a:endParaRPr lang="el-GR" sz="1650" dirty="0">
              <a:latin typeface="Calibri" panose="020F0502020204030204" pitchFamily="34" charset="0"/>
              <a:cs typeface="Calibri" panose="020F0502020204030204" pitchFamily="34" charset="0"/>
            </a:endParaRPr>
          </a:p>
          <a:p>
            <a:pPr>
              <a:buFont typeface="Wingdings" panose="05000000000000000000" pitchFamily="2" charset="2"/>
              <a:buChar char="ü"/>
            </a:pPr>
            <a:endParaRPr lang="el-GR" sz="1650" dirty="0">
              <a:latin typeface="Calibri" panose="020F0502020204030204" pitchFamily="34" charset="0"/>
              <a:cs typeface="Calibri" panose="020F0502020204030204" pitchFamily="34" charset="0"/>
            </a:endParaRPr>
          </a:p>
          <a:p>
            <a:pPr marL="473869" indent="-272654">
              <a:buFont typeface="Wingdings" panose="05000000000000000000" pitchFamily="2" charset="2"/>
              <a:buChar char="ü"/>
            </a:pPr>
            <a:r>
              <a:rPr lang="el-GR" sz="1650" dirty="0" err="1">
                <a:latin typeface="Calibri" panose="020F0502020204030204" pitchFamily="34" charset="0"/>
                <a:cs typeface="Calibri" panose="020F0502020204030204" pitchFamily="34" charset="0"/>
              </a:rPr>
              <a:t>Ανοσοκατακρήμνιση</a:t>
            </a:r>
            <a:endParaRPr lang="el-GR" sz="1650" dirty="0">
              <a:latin typeface="Calibri" panose="020F0502020204030204" pitchFamily="34" charset="0"/>
              <a:cs typeface="Calibri" panose="020F0502020204030204" pitchFamily="34" charset="0"/>
            </a:endParaRPr>
          </a:p>
          <a:p>
            <a:pPr marL="473869" indent="-272654">
              <a:buFont typeface="Wingdings" panose="05000000000000000000" pitchFamily="2" charset="2"/>
              <a:buChar char="ü"/>
            </a:pPr>
            <a:r>
              <a:rPr lang="el-GR" sz="1650" dirty="0">
                <a:latin typeface="Calibri" panose="020F0502020204030204" pitchFamily="34" charset="0"/>
                <a:cs typeface="Calibri" panose="020F0502020204030204" pitchFamily="34" charset="0"/>
              </a:rPr>
              <a:t>Καλλιέργεια κυττάρων </a:t>
            </a:r>
          </a:p>
          <a:p>
            <a:pPr marL="473869" indent="-272654">
              <a:buFont typeface="Wingdings" panose="05000000000000000000" pitchFamily="2" charset="2"/>
              <a:buChar char="ü"/>
            </a:pPr>
            <a:r>
              <a:rPr lang="el-GR" sz="1650" dirty="0">
                <a:latin typeface="Calibri" panose="020F0502020204030204" pitchFamily="34" charset="0"/>
                <a:cs typeface="Calibri" panose="020F0502020204030204" pitchFamily="34" charset="0"/>
              </a:rPr>
              <a:t>Καλλιέργεια βακτηρίων</a:t>
            </a:r>
          </a:p>
          <a:p>
            <a:pPr marL="473869" indent="-272654">
              <a:buFont typeface="Wingdings" panose="05000000000000000000" pitchFamily="2" charset="2"/>
              <a:buChar char="ü"/>
            </a:pPr>
            <a:r>
              <a:rPr lang="el-GR" sz="1650" dirty="0">
                <a:latin typeface="Calibri" panose="020F0502020204030204" pitchFamily="34" charset="0"/>
                <a:cs typeface="Calibri" panose="020F0502020204030204" pitchFamily="34" charset="0"/>
              </a:rPr>
              <a:t>Καλλιέργεια ιών</a:t>
            </a:r>
          </a:p>
          <a:p>
            <a:pPr marL="473869" indent="-272654">
              <a:buFont typeface="Wingdings" panose="05000000000000000000" pitchFamily="2" charset="2"/>
              <a:buChar char="ü"/>
            </a:pPr>
            <a:r>
              <a:rPr lang="el-GR" sz="1650" dirty="0">
                <a:latin typeface="Calibri" panose="020F0502020204030204" pitchFamily="34" charset="0"/>
                <a:cs typeface="Calibri" panose="020F0502020204030204" pitchFamily="34" charset="0"/>
              </a:rPr>
              <a:t>Καλλιέργεια ιστών</a:t>
            </a:r>
          </a:p>
          <a:p>
            <a:pPr marL="473869" indent="-272654">
              <a:buFont typeface="Wingdings" panose="05000000000000000000" pitchFamily="2" charset="2"/>
              <a:buChar char="ü"/>
            </a:pPr>
            <a:r>
              <a:rPr lang="en-GB" sz="1650" dirty="0">
                <a:latin typeface="Calibri" panose="020F0502020204030204" pitchFamily="34" charset="0"/>
                <a:cs typeface="Calibri" panose="020F0502020204030204" pitchFamily="34" charset="0"/>
              </a:rPr>
              <a:t>M</a:t>
            </a:r>
            <a:r>
              <a:rPr lang="en-GB" sz="1650" dirty="0">
                <a:latin typeface="Calibri" panose="020F0502020204030204" pitchFamily="34" charset="0"/>
                <a:cs typeface="Calibri" panose="020F0502020204030204" pitchFamily="34" charset="0"/>
              </a:rPr>
              <a:t>agnetic platform for western blot applications</a:t>
            </a:r>
            <a:endParaRPr lang="el-GR" sz="1650" dirty="0">
              <a:latin typeface="Calibri" panose="020F0502020204030204" pitchFamily="34" charset="0"/>
              <a:cs typeface="Calibri" panose="020F0502020204030204" pitchFamily="34" charset="0"/>
            </a:endParaRPr>
          </a:p>
          <a:p>
            <a:pPr marL="0" indent="0">
              <a:buNone/>
            </a:pPr>
            <a:endParaRPr lang="el-GR" sz="1650" dirty="0"/>
          </a:p>
          <a:p>
            <a:endParaRPr lang="el-GR" sz="1650" dirty="0"/>
          </a:p>
          <a:p>
            <a:endParaRPr lang="el-GR" cap="none" dirty="0"/>
          </a:p>
        </p:txBody>
      </p:sp>
      <p:sp>
        <p:nvSpPr>
          <p:cNvPr id="4" name="TextBox 3"/>
          <p:cNvSpPr txBox="1"/>
          <p:nvPr/>
        </p:nvSpPr>
        <p:spPr>
          <a:xfrm>
            <a:off x="826994" y="1827292"/>
            <a:ext cx="7327134" cy="530915"/>
          </a:xfrm>
          <a:prstGeom prst="rect">
            <a:avLst/>
          </a:prstGeom>
          <a:noFill/>
        </p:spPr>
        <p:txBody>
          <a:bodyPr wrap="none" rtlCol="0">
            <a:spAutoFit/>
          </a:bodyPr>
          <a:lstStyle/>
          <a:p>
            <a:r>
              <a:rPr lang="el-GR" sz="1500" dirty="0">
                <a:latin typeface="Calibri" panose="020F0502020204030204" pitchFamily="34" charset="0"/>
                <a:cs typeface="Calibri" panose="020F0502020204030204" pitchFamily="34" charset="0"/>
              </a:rPr>
              <a:t>Διάταξη </a:t>
            </a:r>
            <a:r>
              <a:rPr lang="el-GR" sz="1500" dirty="0">
                <a:latin typeface="Calibri" panose="020F0502020204030204" pitchFamily="34" charset="0"/>
                <a:cs typeface="Calibri" panose="020F0502020204030204" pitchFamily="34" charset="0"/>
              </a:rPr>
              <a:t>αυτόματης </a:t>
            </a:r>
            <a:r>
              <a:rPr lang="el-GR" sz="1500" dirty="0">
                <a:latin typeface="Calibri" panose="020F0502020204030204" pitchFamily="34" charset="0"/>
                <a:cs typeface="Calibri" panose="020F0502020204030204" pitchFamily="34" charset="0"/>
              </a:rPr>
              <a:t>περιστροφής δοκιμαστικών </a:t>
            </a:r>
            <a:r>
              <a:rPr lang="el-GR" sz="1500" dirty="0">
                <a:latin typeface="Calibri" panose="020F0502020204030204" pitchFamily="34" charset="0"/>
                <a:cs typeface="Calibri" panose="020F0502020204030204" pitchFamily="34" charset="0"/>
              </a:rPr>
              <a:t>σωλήνων με λειτουργία χαμηλών στροφών</a:t>
            </a:r>
            <a:endParaRPr lang="el-GR" sz="1500" dirty="0">
              <a:latin typeface="Calibri" panose="020F0502020204030204" pitchFamily="34" charset="0"/>
              <a:cs typeface="Calibri" panose="020F0502020204030204" pitchFamily="34" charset="0"/>
            </a:endParaRPr>
          </a:p>
          <a:p>
            <a:endParaRPr lang="el-GR" sz="1350" dirty="0"/>
          </a:p>
        </p:txBody>
      </p:sp>
      <p:sp>
        <p:nvSpPr>
          <p:cNvPr id="5" name="Τίτλος 1"/>
          <p:cNvSpPr txBox="1">
            <a:spLocks/>
          </p:cNvSpPr>
          <p:nvPr/>
        </p:nvSpPr>
        <p:spPr>
          <a:xfrm>
            <a:off x="684862" y="983279"/>
            <a:ext cx="7773338" cy="1197133"/>
          </a:xfrm>
          <a:prstGeom prst="rect">
            <a:avLst/>
          </a:prstGeom>
        </p:spPr>
        <p:txBody>
          <a:bodyPr vert="horz" lIns="68580" tIns="34290" rIns="68580" bIns="3429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r>
              <a:rPr lang="en-GB" sz="2700" b="1" cap="none" dirty="0">
                <a:solidFill>
                  <a:srgbClr val="0000FF"/>
                </a:solidFill>
                <a:latin typeface="Calibri" panose="020F0502020204030204" pitchFamily="34" charset="0"/>
                <a:cs typeface="Calibri" panose="020F0502020204030204" pitchFamily="34" charset="0"/>
              </a:rPr>
              <a:t>Tube Rotator</a:t>
            </a:r>
            <a:endParaRPr lang="el-GR" sz="2700" dirty="0"/>
          </a:p>
        </p:txBody>
      </p:sp>
    </p:spTree>
    <p:extLst>
      <p:ext uri="{BB962C8B-B14F-4D97-AF65-F5344CB8AC3E}">
        <p14:creationId xmlns:p14="http://schemas.microsoft.com/office/powerpoint/2010/main" val="32920983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Brainstorming session…</a:t>
            </a:r>
            <a:endParaRPr lang="el-GR" dirty="0"/>
          </a:p>
        </p:txBody>
      </p:sp>
      <p:sp>
        <p:nvSpPr>
          <p:cNvPr id="3" name="Content Placeholder 2"/>
          <p:cNvSpPr>
            <a:spLocks noGrp="1"/>
          </p:cNvSpPr>
          <p:nvPr>
            <p:ph idx="1"/>
          </p:nvPr>
        </p:nvSpPr>
        <p:spPr/>
        <p:txBody>
          <a:bodyPr/>
          <a:lstStyle/>
          <a:p>
            <a:pPr marL="0" indent="0" algn="ctr">
              <a:buNone/>
            </a:pPr>
            <a:r>
              <a:rPr lang="el-GR" b="1" dirty="0" err="1">
                <a:latin typeface="Times New Roman" panose="02020603050405020304" pitchFamily="18" charset="0"/>
                <a:cs typeface="Times New Roman" panose="02020603050405020304" pitchFamily="18" charset="0"/>
              </a:rPr>
              <a:t>Καταγραφέας</a:t>
            </a:r>
            <a:r>
              <a:rPr lang="el-GR" b="1" dirty="0">
                <a:latin typeface="Times New Roman" panose="02020603050405020304" pitchFamily="18" charset="0"/>
                <a:cs typeface="Times New Roman" panose="02020603050405020304" pitchFamily="18" charset="0"/>
              </a:rPr>
              <a:t> συμπεριφοράς </a:t>
            </a:r>
            <a:r>
              <a:rPr lang="el-GR" b="1" dirty="0" smtClean="0">
                <a:latin typeface="Times New Roman" panose="02020603050405020304" pitchFamily="18" charset="0"/>
                <a:cs typeface="Times New Roman" panose="02020603050405020304" pitchFamily="18" charset="0"/>
              </a:rPr>
              <a:t>βιολογικού μοντέλου</a:t>
            </a:r>
            <a:r>
              <a:rPr lang="en-US" b="1" dirty="0" smtClean="0">
                <a:latin typeface="Times New Roman" panose="02020603050405020304" pitchFamily="18" charset="0"/>
                <a:cs typeface="Times New Roman" panose="02020603050405020304" pitchFamily="18" charset="0"/>
              </a:rPr>
              <a:t> Drosophila </a:t>
            </a:r>
            <a:r>
              <a:rPr lang="en-US" b="1" dirty="0">
                <a:latin typeface="Times New Roman" panose="02020603050405020304" pitchFamily="18" charset="0"/>
                <a:cs typeface="Times New Roman" panose="02020603050405020304" pitchFamily="18" charset="0"/>
              </a:rPr>
              <a:t>melanogaster</a:t>
            </a:r>
            <a:endParaRPr lang="el-GR" b="1" dirty="0">
              <a:latin typeface="Times New Roman" panose="02020603050405020304" pitchFamily="18" charset="0"/>
              <a:cs typeface="Times New Roman" panose="02020603050405020304" pitchFamily="18" charset="0"/>
            </a:endParaRPr>
          </a:p>
          <a:p>
            <a:endParaRPr lang="el-GR" b="1" dirty="0"/>
          </a:p>
        </p:txBody>
      </p:sp>
    </p:spTree>
    <p:extLst>
      <p:ext uri="{BB962C8B-B14F-4D97-AF65-F5344CB8AC3E}">
        <p14:creationId xmlns:p14="http://schemas.microsoft.com/office/powerpoint/2010/main" val="485303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4862" y="857250"/>
            <a:ext cx="7773338" cy="1197133"/>
          </a:xfrm>
        </p:spPr>
        <p:txBody>
          <a:bodyPr/>
          <a:lstStyle/>
          <a:p>
            <a:r>
              <a:rPr lang="el-GR" b="1" cap="none" dirty="0" smtClean="0">
                <a:solidFill>
                  <a:srgbClr val="0000FF"/>
                </a:solidFill>
                <a:latin typeface="Calibri" panose="020F0502020204030204" pitchFamily="34" charset="0"/>
                <a:cs typeface="Calibri" panose="020F0502020204030204" pitchFamily="34" charset="0"/>
              </a:rPr>
              <a:t>Συνθήκες</a:t>
            </a:r>
            <a:endParaRPr lang="el-GR" b="1" dirty="0">
              <a:solidFill>
                <a:srgbClr val="0000FF"/>
              </a:solidFill>
              <a:latin typeface="Calibri" panose="020F0502020204030204" pitchFamily="34" charset="0"/>
              <a:cs typeface="Calibri" panose="020F0502020204030204" pitchFamily="34" charset="0"/>
            </a:endParaRPr>
          </a:p>
        </p:txBody>
      </p:sp>
      <p:sp>
        <p:nvSpPr>
          <p:cNvPr id="3" name="Θέση περιεχομένου 2"/>
          <p:cNvSpPr>
            <a:spLocks noGrp="1"/>
          </p:cNvSpPr>
          <p:nvPr>
            <p:ph sz="quarter" idx="4294967295"/>
          </p:nvPr>
        </p:nvSpPr>
        <p:spPr>
          <a:xfrm>
            <a:off x="684862" y="1805268"/>
            <a:ext cx="7772870" cy="3660962"/>
          </a:xfrm>
          <a:prstGeom prst="rect">
            <a:avLst/>
          </a:prstGeom>
        </p:spPr>
        <p:txBody>
          <a:bodyPr>
            <a:normAutofit fontScale="70000" lnSpcReduction="20000"/>
          </a:bodyPr>
          <a:lstStyle/>
          <a:p>
            <a:r>
              <a:rPr lang="el-GR" cap="none" dirty="0" smtClean="0">
                <a:latin typeface="Calibri" panose="020F0502020204030204" pitchFamily="34" charset="0"/>
                <a:cs typeface="Calibri" panose="020F0502020204030204" pitchFamily="34" charset="0"/>
              </a:rPr>
              <a:t>5</a:t>
            </a:r>
            <a:r>
              <a:rPr lang="el-GR" cap="none" baseline="30000" dirty="0" smtClean="0">
                <a:latin typeface="Calibri" panose="020F0502020204030204" pitchFamily="34" charset="0"/>
                <a:cs typeface="Calibri" panose="020F0502020204030204" pitchFamily="34" charset="0"/>
              </a:rPr>
              <a:t>ο</a:t>
            </a:r>
            <a:r>
              <a:rPr lang="el-GR" cap="none" dirty="0" smtClean="0">
                <a:latin typeface="Calibri" panose="020F0502020204030204" pitchFamily="34" charset="0"/>
                <a:cs typeface="Calibri" panose="020F0502020204030204" pitchFamily="34" charset="0"/>
              </a:rPr>
              <a:t> </a:t>
            </a:r>
            <a:r>
              <a:rPr lang="en-GB" cap="none" dirty="0" smtClean="0">
                <a:latin typeface="Calibri" panose="020F0502020204030204" pitchFamily="34" charset="0"/>
                <a:cs typeface="Calibri" panose="020F0502020204030204" pitchFamily="34" charset="0"/>
              </a:rPr>
              <a:t>C</a:t>
            </a:r>
            <a:r>
              <a:rPr lang="el-GR" cap="none" dirty="0" smtClean="0">
                <a:latin typeface="Calibri" panose="020F0502020204030204" pitchFamily="34" charset="0"/>
                <a:cs typeface="Calibri" panose="020F0502020204030204" pitchFamily="34" charset="0"/>
              </a:rPr>
              <a:t> - 40</a:t>
            </a:r>
            <a:r>
              <a:rPr lang="el-GR" cap="none" baseline="30000" dirty="0" smtClean="0">
                <a:latin typeface="Calibri" panose="020F0502020204030204" pitchFamily="34" charset="0"/>
                <a:cs typeface="Calibri" panose="020F0502020204030204" pitchFamily="34" charset="0"/>
              </a:rPr>
              <a:t>ο</a:t>
            </a:r>
            <a:r>
              <a:rPr lang="el-GR" cap="none" dirty="0" smtClean="0">
                <a:latin typeface="Calibri" panose="020F0502020204030204" pitchFamily="34" charset="0"/>
                <a:cs typeface="Calibri" panose="020F0502020204030204" pitchFamily="34" charset="0"/>
              </a:rPr>
              <a:t> </a:t>
            </a:r>
            <a:r>
              <a:rPr lang="en-GB" cap="none" dirty="0" smtClean="0">
                <a:latin typeface="Calibri" panose="020F0502020204030204" pitchFamily="34" charset="0"/>
                <a:cs typeface="Calibri" panose="020F0502020204030204" pitchFamily="34" charset="0"/>
              </a:rPr>
              <a:t>C </a:t>
            </a:r>
            <a:r>
              <a:rPr lang="el-GR" cap="none" dirty="0" smtClean="0">
                <a:latin typeface="Calibri" panose="020F0502020204030204" pitchFamily="34" charset="0"/>
                <a:cs typeface="Calibri" panose="020F0502020204030204" pitchFamily="34" charset="0"/>
              </a:rPr>
              <a:t>θερμοκρασία δωματίου. </a:t>
            </a:r>
          </a:p>
          <a:p>
            <a:r>
              <a:rPr lang="el-GR" cap="none" dirty="0" smtClean="0">
                <a:latin typeface="Calibri" panose="020F0502020204030204" pitchFamily="34" charset="0"/>
                <a:cs typeface="Calibri" panose="020F0502020204030204" pitchFamily="34" charset="0"/>
              </a:rPr>
              <a:t>Μέγιστη υγρασία 80% για θερμοκρασίες </a:t>
            </a:r>
            <a:r>
              <a:rPr lang="el-GR" cap="none" dirty="0">
                <a:latin typeface="Calibri" panose="020F0502020204030204" pitchFamily="34" charset="0"/>
                <a:cs typeface="Calibri" panose="020F0502020204030204" pitchFamily="34" charset="0"/>
              </a:rPr>
              <a:t>έ</a:t>
            </a:r>
            <a:r>
              <a:rPr lang="el-GR" cap="none" dirty="0" smtClean="0">
                <a:latin typeface="Calibri" panose="020F0502020204030204" pitchFamily="34" charset="0"/>
                <a:cs typeface="Calibri" panose="020F0502020204030204" pitchFamily="34" charset="0"/>
              </a:rPr>
              <a:t>ως 31</a:t>
            </a:r>
            <a:r>
              <a:rPr lang="el-GR" cap="none" baseline="30000" dirty="0" smtClean="0">
                <a:latin typeface="Calibri" panose="020F0502020204030204" pitchFamily="34" charset="0"/>
                <a:cs typeface="Calibri" panose="020F0502020204030204" pitchFamily="34" charset="0"/>
              </a:rPr>
              <a:t>ο</a:t>
            </a:r>
            <a:r>
              <a:rPr lang="el-GR" cap="none" dirty="0" smtClean="0">
                <a:latin typeface="Calibri" panose="020F0502020204030204" pitchFamily="34" charset="0"/>
                <a:cs typeface="Calibri" panose="020F0502020204030204" pitchFamily="34" charset="0"/>
              </a:rPr>
              <a:t> </a:t>
            </a:r>
            <a:r>
              <a:rPr lang="en-GB" cap="none" dirty="0" smtClean="0">
                <a:latin typeface="Calibri" panose="020F0502020204030204" pitchFamily="34" charset="0"/>
                <a:cs typeface="Calibri" panose="020F0502020204030204" pitchFamily="34" charset="0"/>
              </a:rPr>
              <a:t>c </a:t>
            </a:r>
            <a:r>
              <a:rPr lang="el-GR" cap="none" dirty="0" smtClean="0">
                <a:latin typeface="Calibri" panose="020F0502020204030204" pitchFamily="34" charset="0"/>
                <a:cs typeface="Calibri" panose="020F0502020204030204" pitchFamily="34" charset="0"/>
              </a:rPr>
              <a:t>και 50% για θερμοκρασία 40</a:t>
            </a:r>
            <a:r>
              <a:rPr lang="el-GR" cap="none" baseline="30000" dirty="0" smtClean="0">
                <a:latin typeface="Calibri" panose="020F0502020204030204" pitchFamily="34" charset="0"/>
                <a:cs typeface="Calibri" panose="020F0502020204030204" pitchFamily="34" charset="0"/>
              </a:rPr>
              <a:t>ο</a:t>
            </a:r>
            <a:r>
              <a:rPr lang="el-GR" cap="none" dirty="0" smtClean="0">
                <a:latin typeface="Calibri" panose="020F0502020204030204" pitchFamily="34" charset="0"/>
                <a:cs typeface="Calibri" panose="020F0502020204030204" pitchFamily="34" charset="0"/>
              </a:rPr>
              <a:t> </a:t>
            </a:r>
            <a:r>
              <a:rPr lang="en-GB" cap="none" dirty="0" smtClean="0">
                <a:latin typeface="Calibri" panose="020F0502020204030204" pitchFamily="34" charset="0"/>
                <a:cs typeface="Calibri" panose="020F0502020204030204" pitchFamily="34" charset="0"/>
              </a:rPr>
              <a:t>C</a:t>
            </a:r>
          </a:p>
          <a:p>
            <a:r>
              <a:rPr lang="el-GR" cap="none" dirty="0" smtClean="0">
                <a:latin typeface="Calibri" panose="020F0502020204030204" pitchFamily="34" charset="0"/>
                <a:cs typeface="Calibri" panose="020F0502020204030204" pitchFamily="34" charset="0"/>
              </a:rPr>
              <a:t>Κατάλληλο για συνεχομένη αυτοματοποιημένη χρήση</a:t>
            </a:r>
            <a:r>
              <a:rPr lang="en-GB" cap="none" dirty="0" smtClean="0">
                <a:latin typeface="Calibri" panose="020F0502020204030204" pitchFamily="34" charset="0"/>
                <a:cs typeface="Calibri" panose="020F0502020204030204" pitchFamily="34" charset="0"/>
              </a:rPr>
              <a:t> </a:t>
            </a:r>
            <a:endParaRPr lang="el-GR" cap="none" dirty="0" smtClean="0">
              <a:latin typeface="Calibri" panose="020F0502020204030204" pitchFamily="34" charset="0"/>
              <a:cs typeface="Calibri" panose="020F0502020204030204" pitchFamily="34" charset="0"/>
            </a:endParaRPr>
          </a:p>
          <a:p>
            <a:r>
              <a:rPr lang="el-GR" cap="none" dirty="0">
                <a:latin typeface="Calibri" panose="020F0502020204030204" pitchFamily="34" charset="0"/>
                <a:cs typeface="Calibri" panose="020F0502020204030204" pitchFamily="34" charset="0"/>
              </a:rPr>
              <a:t>Στεγανότητα</a:t>
            </a:r>
          </a:p>
          <a:p>
            <a:r>
              <a:rPr lang="el-GR" cap="none" dirty="0">
                <a:latin typeface="Calibri" panose="020F0502020204030204" pitchFamily="34" charset="0"/>
                <a:cs typeface="Calibri" panose="020F0502020204030204" pitchFamily="34" charset="0"/>
              </a:rPr>
              <a:t>Αντοχή σε διάβρωση</a:t>
            </a:r>
          </a:p>
          <a:p>
            <a:r>
              <a:rPr lang="el-GR" cap="none" dirty="0" smtClean="0">
                <a:latin typeface="Calibri" panose="020F0502020204030204" pitchFamily="34" charset="0"/>
                <a:cs typeface="Calibri" panose="020F0502020204030204" pitchFamily="34" charset="0"/>
              </a:rPr>
              <a:t>Συμπαγής</a:t>
            </a:r>
            <a:r>
              <a:rPr lang="en-GB" cap="none" dirty="0" smtClean="0">
                <a:latin typeface="Calibri" panose="020F0502020204030204" pitchFamily="34" charset="0"/>
                <a:cs typeface="Calibri" panose="020F0502020204030204" pitchFamily="34" charset="0"/>
              </a:rPr>
              <a:t> </a:t>
            </a:r>
            <a:r>
              <a:rPr lang="el-GR" cap="none" dirty="0" smtClean="0">
                <a:latin typeface="Calibri" panose="020F0502020204030204" pitchFamily="34" charset="0"/>
                <a:cs typeface="Calibri" panose="020F0502020204030204" pitchFamily="34" charset="0"/>
              </a:rPr>
              <a:t>και ανθεκτική κατασκευή</a:t>
            </a:r>
          </a:p>
          <a:p>
            <a:r>
              <a:rPr lang="el-GR" cap="none" dirty="0" smtClean="0">
                <a:latin typeface="Calibri" panose="020F0502020204030204" pitchFamily="34" charset="0"/>
                <a:cs typeface="Calibri" panose="020F0502020204030204" pitchFamily="34" charset="0"/>
              </a:rPr>
              <a:t>Μικρό </a:t>
            </a:r>
            <a:r>
              <a:rPr lang="el-GR" cap="none" dirty="0">
                <a:latin typeface="Calibri" panose="020F0502020204030204" pitchFamily="34" charset="0"/>
                <a:cs typeface="Calibri" panose="020F0502020204030204" pitchFamily="34" charset="0"/>
              </a:rPr>
              <a:t>μέγεθος</a:t>
            </a:r>
            <a:r>
              <a:rPr lang="el-GR" cap="none" dirty="0" smtClean="0">
                <a:latin typeface="Calibri" panose="020F0502020204030204" pitchFamily="34" charset="0"/>
                <a:cs typeface="Calibri" panose="020F0502020204030204" pitchFamily="34" charset="0"/>
              </a:rPr>
              <a:t> για να χωράει σε </a:t>
            </a:r>
            <a:r>
              <a:rPr lang="el-GR" cap="none" dirty="0" err="1" smtClean="0">
                <a:latin typeface="Calibri" panose="020F0502020204030204" pitchFamily="34" charset="0"/>
                <a:cs typeface="Calibri" panose="020F0502020204030204" pitchFamily="34" charset="0"/>
              </a:rPr>
              <a:t>επωαστήριο</a:t>
            </a:r>
            <a:r>
              <a:rPr lang="el-GR" cap="none" dirty="0" smtClean="0">
                <a:latin typeface="Calibri" panose="020F0502020204030204" pitchFamily="34" charset="0"/>
                <a:cs typeface="Calibri" panose="020F0502020204030204" pitchFamily="34" charset="0"/>
              </a:rPr>
              <a:t> ή ψυχρό θάλαμο</a:t>
            </a:r>
          </a:p>
          <a:p>
            <a:r>
              <a:rPr lang="el-GR" cap="none" dirty="0" smtClean="0">
                <a:latin typeface="Calibri" panose="020F0502020204030204" pitchFamily="34" charset="0"/>
                <a:cs typeface="Calibri" panose="020F0502020204030204" pitchFamily="34" charset="0"/>
              </a:rPr>
              <a:t>Δυνατότητα φόρτωσης μεγάλους πλήθους φιαλιδίων</a:t>
            </a:r>
          </a:p>
          <a:p>
            <a:r>
              <a:rPr lang="el-GR" cap="none" dirty="0" smtClean="0">
                <a:latin typeface="Calibri" panose="020F0502020204030204" pitchFamily="34" charset="0"/>
                <a:cs typeface="Calibri" panose="020F0502020204030204" pitchFamily="34" charset="0"/>
              </a:rPr>
              <a:t>Ευελιξία μεγέθους δοκιμαστικών σωλήνων</a:t>
            </a:r>
          </a:p>
          <a:p>
            <a:r>
              <a:rPr lang="el-GR" cap="none" dirty="0" smtClean="0">
                <a:latin typeface="Calibri" panose="020F0502020204030204" pitchFamily="34" charset="0"/>
                <a:cs typeface="Calibri" panose="020F0502020204030204" pitchFamily="34" charset="0"/>
              </a:rPr>
              <a:t>Ήσυχη Λειτουργία</a:t>
            </a:r>
          </a:p>
          <a:p>
            <a:endParaRPr lang="el-GR" cap="none" dirty="0">
              <a:latin typeface="Calibri Light" panose="020F0302020204030204" pitchFamily="34" charset="0"/>
            </a:endParaRPr>
          </a:p>
        </p:txBody>
      </p:sp>
    </p:spTree>
    <p:extLst>
      <p:ext uri="{BB962C8B-B14F-4D97-AF65-F5344CB8AC3E}">
        <p14:creationId xmlns:p14="http://schemas.microsoft.com/office/powerpoint/2010/main" val="32457905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5332" y="857250"/>
            <a:ext cx="7773338" cy="1197133"/>
          </a:xfrm>
        </p:spPr>
        <p:txBody>
          <a:bodyPr/>
          <a:lstStyle/>
          <a:p>
            <a:r>
              <a:rPr lang="el-GR" b="1" cap="none" dirty="0" smtClean="0">
                <a:solidFill>
                  <a:srgbClr val="0000FF"/>
                </a:solidFill>
                <a:latin typeface="Calibri" panose="020F0502020204030204" pitchFamily="34" charset="0"/>
                <a:cs typeface="Calibri" panose="020F0502020204030204" pitchFamily="34" charset="0"/>
              </a:rPr>
              <a:t>Διατάξεις με </a:t>
            </a:r>
            <a:r>
              <a:rPr lang="en-GB" b="1" cap="none" dirty="0" smtClean="0">
                <a:solidFill>
                  <a:srgbClr val="0000FF"/>
                </a:solidFill>
                <a:latin typeface="Calibri" panose="020F0502020204030204" pitchFamily="34" charset="0"/>
                <a:cs typeface="Calibri" panose="020F0502020204030204" pitchFamily="34" charset="0"/>
              </a:rPr>
              <a:t>Mount Drive</a:t>
            </a:r>
            <a:endParaRPr lang="el-GR" b="1" cap="none" dirty="0">
              <a:solidFill>
                <a:srgbClr val="0000FF"/>
              </a:solidFill>
              <a:latin typeface="Calibri" panose="020F0502020204030204" pitchFamily="34" charset="0"/>
              <a:cs typeface="Calibri" panose="020F0502020204030204" pitchFamily="34" charset="0"/>
            </a:endParaRPr>
          </a:p>
        </p:txBody>
      </p:sp>
      <p:pic>
        <p:nvPicPr>
          <p:cNvPr id="4" name="Θέση περιεχομένου 3"/>
          <p:cNvPicPr>
            <a:picLocks noGrp="1"/>
          </p:cNvPicPr>
          <p:nvPr>
            <p:ph sz="quarter" idx="4294967295"/>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31935" t="24491" r="30097" b="41394"/>
          <a:stretch/>
        </p:blipFill>
        <p:spPr bwMode="auto">
          <a:xfrm>
            <a:off x="407991" y="1898074"/>
            <a:ext cx="4412780" cy="2786534"/>
          </a:xfrm>
          <a:prstGeom prst="rect">
            <a:avLst/>
          </a:prstGeom>
          <a:ln>
            <a:noFill/>
          </a:ln>
          <a:extLst>
            <a:ext uri="{53640926-AAD7-44D8-BBD7-CCE9431645EC}">
              <a14:shadowObscured xmlns:a14="http://schemas.microsoft.com/office/drawing/2010/main"/>
            </a:ext>
          </a:extLst>
        </p:spPr>
      </p:pic>
      <p:pic>
        <p:nvPicPr>
          <p:cNvPr id="5" name="Εικόνα 4" descr="E:\SissyKiro\Desktop\Tube rotator\thermo\cq5dam.thumbnail.450.450 (2).png"/>
          <p:cNvPicPr/>
          <p:nvPr/>
        </p:nvPicPr>
        <p:blipFill>
          <a:blip r:embed="rId4">
            <a:extLst>
              <a:ext uri="{28A0092B-C50C-407E-A947-70E740481C1C}">
                <a14:useLocalDpi xmlns:a14="http://schemas.microsoft.com/office/drawing/2010/main" val="0"/>
              </a:ext>
            </a:extLst>
          </a:blip>
          <a:srcRect/>
          <a:stretch>
            <a:fillRect/>
          </a:stretch>
        </p:blipFill>
        <p:spPr bwMode="auto">
          <a:xfrm>
            <a:off x="5274609" y="2172913"/>
            <a:ext cx="3032781" cy="1924232"/>
          </a:xfrm>
          <a:prstGeom prst="rect">
            <a:avLst/>
          </a:prstGeom>
          <a:noFill/>
          <a:ln>
            <a:noFill/>
          </a:ln>
        </p:spPr>
      </p:pic>
      <p:sp>
        <p:nvSpPr>
          <p:cNvPr id="7" name="TextBox 6"/>
          <p:cNvSpPr txBox="1"/>
          <p:nvPr/>
        </p:nvSpPr>
        <p:spPr>
          <a:xfrm>
            <a:off x="407991" y="4881895"/>
            <a:ext cx="5756448" cy="553998"/>
          </a:xfrm>
          <a:prstGeom prst="rect">
            <a:avLst/>
          </a:prstGeom>
          <a:noFill/>
        </p:spPr>
        <p:txBody>
          <a:bodyPr wrap="none" rtlCol="0">
            <a:spAutoFit/>
          </a:bodyPr>
          <a:lstStyle/>
          <a:p>
            <a:r>
              <a:rPr lang="el-GR" sz="1500" dirty="0">
                <a:latin typeface="Calibri" panose="020F0502020204030204" pitchFamily="34" charset="0"/>
                <a:cs typeface="Calibri" panose="020F0502020204030204" pitchFamily="34" charset="0"/>
              </a:rPr>
              <a:t>«Ανεξάρτητη» τοποθέτηση </a:t>
            </a:r>
            <a:r>
              <a:rPr lang="en-GB" sz="1500" dirty="0">
                <a:latin typeface="Calibri" panose="020F0502020204030204" pitchFamily="34" charset="0"/>
                <a:cs typeface="Calibri" panose="020F0502020204030204" pitchFamily="34" charset="0"/>
              </a:rPr>
              <a:t>rack </a:t>
            </a:r>
            <a:r>
              <a:rPr lang="el-GR" sz="1500" dirty="0">
                <a:latin typeface="Calibri" panose="020F0502020204030204" pitchFamily="34" charset="0"/>
                <a:cs typeface="Calibri" panose="020F0502020204030204" pitchFamily="34" charset="0"/>
              </a:rPr>
              <a:t>σε βάση που φέρει τον κινητήρα</a:t>
            </a:r>
          </a:p>
          <a:p>
            <a:r>
              <a:rPr lang="el-GR" sz="1500" dirty="0">
                <a:latin typeface="Calibri" panose="020F0502020204030204" pitchFamily="34" charset="0"/>
                <a:cs typeface="Calibri" panose="020F0502020204030204" pitchFamily="34" charset="0"/>
              </a:rPr>
              <a:t>Άξονας περιστροφής κάθετος ή παράλληλος στον άξονα των φιαλιδίων</a:t>
            </a:r>
            <a:endParaRPr lang="el-GR" sz="1500" dirty="0">
              <a:latin typeface="Calibri" panose="020F0502020204030204" pitchFamily="34" charset="0"/>
              <a:cs typeface="Calibri" panose="020F0502020204030204" pitchFamily="34" charset="0"/>
            </a:endParaRPr>
          </a:p>
        </p:txBody>
      </p:sp>
      <p:pic>
        <p:nvPicPr>
          <p:cNvPr id="8" name="Εικόνα 7" descr="E:\SissyKiro\Desktop\Tube rotator\thermo\Νέος φάκελος\cq5dam.thumbnail.450.450 (2).png"/>
          <p:cNvPicPr/>
          <p:nvPr/>
        </p:nvPicPr>
        <p:blipFill>
          <a:blip r:embed="rId5">
            <a:extLst>
              <a:ext uri="{28A0092B-C50C-407E-A947-70E740481C1C}">
                <a14:useLocalDpi xmlns:a14="http://schemas.microsoft.com/office/drawing/2010/main" val="0"/>
              </a:ext>
            </a:extLst>
          </a:blip>
          <a:srcRect/>
          <a:stretch>
            <a:fillRect/>
          </a:stretch>
        </p:blipFill>
        <p:spPr bwMode="auto">
          <a:xfrm>
            <a:off x="6173432" y="4528297"/>
            <a:ext cx="2133958" cy="1139639"/>
          </a:xfrm>
          <a:prstGeom prst="rect">
            <a:avLst/>
          </a:prstGeom>
          <a:noFill/>
          <a:ln>
            <a:noFill/>
          </a:ln>
        </p:spPr>
      </p:pic>
    </p:spTree>
    <p:extLst>
      <p:ext uri="{BB962C8B-B14F-4D97-AF65-F5344CB8AC3E}">
        <p14:creationId xmlns:p14="http://schemas.microsoft.com/office/powerpoint/2010/main" val="37880816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Εικόνα 9" descr="E:\SissyKiro\Desktop\Tube rotator\mrclab_specs\1400-1500\TMO1500PICM.png"/>
          <p:cNvPicPr/>
          <p:nvPr/>
        </p:nvPicPr>
        <p:blipFill rotWithShape="1">
          <a:blip r:embed="rId2">
            <a:extLst>
              <a:ext uri="{28A0092B-C50C-407E-A947-70E740481C1C}">
                <a14:useLocalDpi xmlns:a14="http://schemas.microsoft.com/office/drawing/2010/main" val="0"/>
              </a:ext>
            </a:extLst>
          </a:blip>
          <a:srcRect l="-333" t="11001" r="333" b="9834"/>
          <a:stretch/>
        </p:blipFill>
        <p:spPr bwMode="auto">
          <a:xfrm>
            <a:off x="6108327" y="942008"/>
            <a:ext cx="3035673" cy="2561665"/>
          </a:xfrm>
          <a:prstGeom prst="rect">
            <a:avLst/>
          </a:prstGeom>
          <a:noFill/>
          <a:ln>
            <a:noFill/>
          </a:ln>
          <a:extLst>
            <a:ext uri="{53640926-AAD7-44D8-BBD7-CCE9431645EC}">
              <a14:shadowObscured xmlns:a14="http://schemas.microsoft.com/office/drawing/2010/main"/>
            </a:ext>
          </a:extLst>
        </p:spPr>
      </p:pic>
      <p:pic>
        <p:nvPicPr>
          <p:cNvPr id="11" name="Εικόνα 10" descr="http://www.miltenyibiotec.com/~/media/Images/Products/Import/0000600/IM0000654.ashx"/>
          <p:cNvPicPr/>
          <p:nvPr/>
        </p:nvPicPr>
        <p:blipFill>
          <a:blip r:embed="rId3">
            <a:extLst>
              <a:ext uri="{28A0092B-C50C-407E-A947-70E740481C1C}">
                <a14:useLocalDpi xmlns:a14="http://schemas.microsoft.com/office/drawing/2010/main" val="0"/>
              </a:ext>
            </a:extLst>
          </a:blip>
          <a:srcRect/>
          <a:stretch>
            <a:fillRect/>
          </a:stretch>
        </p:blipFill>
        <p:spPr bwMode="auto">
          <a:xfrm>
            <a:off x="5149468" y="3503671"/>
            <a:ext cx="3604568" cy="1847543"/>
          </a:xfrm>
          <a:prstGeom prst="rect">
            <a:avLst/>
          </a:prstGeom>
          <a:noFill/>
          <a:ln>
            <a:noFill/>
          </a:ln>
        </p:spPr>
      </p:pic>
      <p:sp>
        <p:nvSpPr>
          <p:cNvPr id="3" name="Θέση περιεχομένου 2"/>
          <p:cNvSpPr>
            <a:spLocks noGrp="1"/>
          </p:cNvSpPr>
          <p:nvPr>
            <p:ph sz="quarter" idx="4294967295"/>
          </p:nvPr>
        </p:nvSpPr>
        <p:spPr>
          <a:xfrm>
            <a:off x="564776" y="1299069"/>
            <a:ext cx="7389160" cy="4409207"/>
          </a:xfrm>
          <a:prstGeom prst="rect">
            <a:avLst/>
          </a:prstGeom>
        </p:spPr>
        <p:txBody>
          <a:bodyPr>
            <a:normAutofit fontScale="85000" lnSpcReduction="20000"/>
          </a:bodyPr>
          <a:lstStyle/>
          <a:p>
            <a:pPr marL="0" indent="0">
              <a:buNone/>
            </a:pPr>
            <a:r>
              <a:rPr lang="en-GB" b="1" cap="none" dirty="0" smtClean="0">
                <a:latin typeface="Calibri" panose="020F0502020204030204" pitchFamily="34" charset="0"/>
                <a:cs typeface="Calibri" panose="020F0502020204030204" pitchFamily="34" charset="0"/>
              </a:rPr>
              <a:t>T</a:t>
            </a:r>
            <a:r>
              <a:rPr lang="el-GR" b="1" cap="none" dirty="0" smtClean="0">
                <a:latin typeface="Calibri" panose="020F0502020204030204" pitchFamily="34" charset="0"/>
                <a:cs typeface="Calibri" panose="020F0502020204030204" pitchFamily="34" charset="0"/>
              </a:rPr>
              <a:t>ΜΟ</a:t>
            </a:r>
            <a:r>
              <a:rPr lang="en-GB" b="1" cap="none" dirty="0" smtClean="0">
                <a:latin typeface="Calibri" panose="020F0502020204030204" pitchFamily="34" charset="0"/>
                <a:cs typeface="Calibri" panose="020F0502020204030204" pitchFamily="34" charset="0"/>
              </a:rPr>
              <a:t>-1500</a:t>
            </a:r>
          </a:p>
          <a:p>
            <a:r>
              <a:rPr lang="el-GR" cap="none" dirty="0" smtClean="0">
                <a:latin typeface="Calibri" panose="020F0502020204030204" pitchFamily="34" charset="0"/>
                <a:cs typeface="Calibri" panose="020F0502020204030204" pitchFamily="34" charset="0"/>
              </a:rPr>
              <a:t>Μεταβαλλόμενη ταχύτητα περιστροφής 5-30 </a:t>
            </a:r>
            <a:r>
              <a:rPr lang="en-GB" cap="none" dirty="0" smtClean="0">
                <a:latin typeface="Calibri" panose="020F0502020204030204" pitchFamily="34" charset="0"/>
                <a:cs typeface="Calibri" panose="020F0502020204030204" pitchFamily="34" charset="0"/>
              </a:rPr>
              <a:t>rpm </a:t>
            </a:r>
            <a:r>
              <a:rPr lang="el-GR" cap="none" dirty="0" smtClean="0">
                <a:latin typeface="Calibri" panose="020F0502020204030204" pitchFamily="34" charset="0"/>
                <a:cs typeface="Calibri" panose="020F0502020204030204" pitchFamily="34" charset="0"/>
              </a:rPr>
              <a:t>και</a:t>
            </a:r>
          </a:p>
          <a:p>
            <a:pPr marL="0" indent="0">
              <a:buNone/>
            </a:pPr>
            <a:r>
              <a:rPr lang="el-GR" cap="none" dirty="0">
                <a:latin typeface="Calibri" panose="020F0502020204030204" pitchFamily="34" charset="0"/>
                <a:cs typeface="Calibri" panose="020F0502020204030204" pitchFamily="34" charset="0"/>
              </a:rPr>
              <a:t> </a:t>
            </a:r>
            <a:r>
              <a:rPr lang="el-GR" cap="none" dirty="0" smtClean="0">
                <a:latin typeface="Calibri" panose="020F0502020204030204" pitchFamily="34" charset="0"/>
                <a:cs typeface="Calibri" panose="020F0502020204030204" pitchFamily="34" charset="0"/>
              </a:rPr>
              <a:t>  ρυθμιζόμενη γωνία ανάμιξης 0-90</a:t>
            </a:r>
            <a:r>
              <a:rPr lang="el-GR" cap="none" baseline="30000" dirty="0" smtClean="0">
                <a:latin typeface="Calibri" panose="020F0502020204030204" pitchFamily="34" charset="0"/>
                <a:cs typeface="Calibri" panose="020F0502020204030204" pitchFamily="34" charset="0"/>
              </a:rPr>
              <a:t>ο</a:t>
            </a:r>
            <a:r>
              <a:rPr lang="el-GR" b="1" cap="none" dirty="0" smtClean="0">
                <a:latin typeface="Calibri" panose="020F0502020204030204" pitchFamily="34" charset="0"/>
                <a:cs typeface="Calibri" panose="020F0502020204030204" pitchFamily="34" charset="0"/>
              </a:rPr>
              <a:t> </a:t>
            </a:r>
            <a:endParaRPr lang="en-GB" b="1" cap="none" dirty="0" smtClean="0">
              <a:latin typeface="Calibri" panose="020F0502020204030204" pitchFamily="34" charset="0"/>
              <a:cs typeface="Calibri" panose="020F0502020204030204" pitchFamily="34" charset="0"/>
            </a:endParaRPr>
          </a:p>
          <a:p>
            <a:r>
              <a:rPr lang="el-GR" cap="none" dirty="0" smtClean="0">
                <a:latin typeface="Calibri" panose="020F0502020204030204" pitchFamily="34" charset="0"/>
                <a:cs typeface="Calibri" panose="020F0502020204030204" pitchFamily="34" charset="0"/>
              </a:rPr>
              <a:t>Εναλλάξιμες πλατφόρμες με διαφορετικό πλήθος και μεγέθη φιαλιδίων</a:t>
            </a:r>
          </a:p>
          <a:p>
            <a:r>
              <a:rPr lang="el-GR" cap="none" dirty="0" smtClean="0">
                <a:latin typeface="Calibri" panose="020F0502020204030204" pitchFamily="34" charset="0"/>
                <a:cs typeface="Calibri" panose="020F0502020204030204" pitchFamily="34" charset="0"/>
              </a:rPr>
              <a:t>Ένσφαιρα ρουλεμάν στα κινητά σημεία για ήσυχη λειτουργία και </a:t>
            </a:r>
            <a:r>
              <a:rPr lang="el-GR" cap="none" dirty="0" err="1" smtClean="0">
                <a:latin typeface="Calibri" panose="020F0502020204030204" pitchFamily="34" charset="0"/>
                <a:cs typeface="Calibri" panose="020F0502020204030204" pitchFamily="34" charset="0"/>
              </a:rPr>
              <a:t>αντοχη</a:t>
            </a:r>
            <a:endParaRPr lang="el-GR" cap="none" dirty="0" smtClean="0">
              <a:latin typeface="Calibri" panose="020F0502020204030204" pitchFamily="34" charset="0"/>
              <a:cs typeface="Calibri" panose="020F0502020204030204" pitchFamily="34" charset="0"/>
            </a:endParaRPr>
          </a:p>
          <a:p>
            <a:endParaRPr lang="el-GR" dirty="0" smtClean="0">
              <a:latin typeface="Calibri" panose="020F0502020204030204" pitchFamily="34" charset="0"/>
              <a:cs typeface="Calibri" panose="020F0502020204030204" pitchFamily="34" charset="0"/>
            </a:endParaRPr>
          </a:p>
          <a:p>
            <a:pPr marL="0" indent="0">
              <a:buNone/>
            </a:pPr>
            <a:r>
              <a:rPr lang="en-GB" b="1" dirty="0" err="1">
                <a:latin typeface="Calibri" panose="020F0502020204030204" pitchFamily="34" charset="0"/>
                <a:cs typeface="Calibri" panose="020F0502020204030204" pitchFamily="34" charset="0"/>
              </a:rPr>
              <a:t>MACSmix</a:t>
            </a:r>
            <a:r>
              <a:rPr lang="en-GB" b="1" baseline="30000" dirty="0" err="1">
                <a:latin typeface="Calibri" panose="020F0502020204030204" pitchFamily="34" charset="0"/>
                <a:cs typeface="Calibri" panose="020F0502020204030204" pitchFamily="34" charset="0"/>
              </a:rPr>
              <a:t>TM</a:t>
            </a:r>
            <a:r>
              <a:rPr lang="en-GB" b="1" dirty="0">
                <a:latin typeface="Calibri" panose="020F0502020204030204" pitchFamily="34" charset="0"/>
                <a:cs typeface="Calibri" panose="020F0502020204030204" pitchFamily="34" charset="0"/>
              </a:rPr>
              <a:t> Tube Rotator</a:t>
            </a:r>
            <a:endParaRPr lang="el-GR" b="1" dirty="0">
              <a:latin typeface="Calibri" panose="020F0502020204030204" pitchFamily="34" charset="0"/>
              <a:cs typeface="Calibri" panose="020F0502020204030204" pitchFamily="34" charset="0"/>
            </a:endParaRPr>
          </a:p>
          <a:p>
            <a:r>
              <a:rPr lang="el-GR" cap="none" dirty="0" smtClean="0">
                <a:latin typeface="Calibri" panose="020F0502020204030204" pitchFamily="34" charset="0"/>
                <a:cs typeface="Calibri" panose="020F0502020204030204" pitchFamily="34" charset="0"/>
              </a:rPr>
              <a:t>Ανεξαρτησία: λειτουργεί με επαναφορτιζόμενες μπαταρίες</a:t>
            </a:r>
          </a:p>
          <a:p>
            <a:r>
              <a:rPr lang="el-GR" cap="none" dirty="0" smtClean="0">
                <a:latin typeface="Calibri" panose="020F0502020204030204" pitchFamily="34" charset="0"/>
                <a:cs typeface="Calibri" panose="020F0502020204030204" pitchFamily="34" charset="0"/>
              </a:rPr>
              <a:t>Κατάλληλο για φιαλίδια 0.5 </a:t>
            </a:r>
            <a:r>
              <a:rPr lang="en-GB" cap="none" dirty="0" smtClean="0">
                <a:latin typeface="Calibri" panose="020F0502020204030204" pitchFamily="34" charset="0"/>
                <a:cs typeface="Calibri" panose="020F0502020204030204" pitchFamily="34" charset="0"/>
              </a:rPr>
              <a:t>ml -</a:t>
            </a:r>
            <a:r>
              <a:rPr lang="el-GR" cap="none" dirty="0" smtClean="0">
                <a:latin typeface="Calibri" panose="020F0502020204030204" pitchFamily="34" charset="0"/>
                <a:cs typeface="Calibri" panose="020F0502020204030204" pitchFamily="34" charset="0"/>
              </a:rPr>
              <a:t> 50 </a:t>
            </a:r>
            <a:r>
              <a:rPr lang="en-GB" cap="none" dirty="0" smtClean="0">
                <a:latin typeface="Calibri" panose="020F0502020204030204" pitchFamily="34" charset="0"/>
                <a:cs typeface="Calibri" panose="020F0502020204030204" pitchFamily="34" charset="0"/>
              </a:rPr>
              <a:t>ml</a:t>
            </a:r>
            <a:endParaRPr lang="el-GR" cap="none" dirty="0" smtClean="0">
              <a:latin typeface="Calibri" panose="020F0502020204030204" pitchFamily="34" charset="0"/>
              <a:cs typeface="Calibri" panose="020F0502020204030204" pitchFamily="34" charset="0"/>
            </a:endParaRPr>
          </a:p>
          <a:p>
            <a:endParaRPr lang="el-GR" dirty="0"/>
          </a:p>
          <a:p>
            <a:endParaRPr lang="el-GR" dirty="0"/>
          </a:p>
        </p:txBody>
      </p:sp>
    </p:spTree>
    <p:extLst>
      <p:ext uri="{BB962C8B-B14F-4D97-AF65-F5344CB8AC3E}">
        <p14:creationId xmlns:p14="http://schemas.microsoft.com/office/powerpoint/2010/main" val="36507137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E:\SissyKiro\Desktop\Tube rotator\αργοσ\rotoflex-plus.jpg"/>
          <p:cNvPicPr/>
          <p:nvPr/>
        </p:nvPicPr>
        <p:blipFill>
          <a:blip r:embed="rId2">
            <a:extLst>
              <a:ext uri="{28A0092B-C50C-407E-A947-70E740481C1C}">
                <a14:useLocalDpi xmlns:a14="http://schemas.microsoft.com/office/drawing/2010/main" val="0"/>
              </a:ext>
            </a:extLst>
          </a:blip>
          <a:srcRect/>
          <a:stretch>
            <a:fillRect/>
          </a:stretch>
        </p:blipFill>
        <p:spPr bwMode="auto">
          <a:xfrm>
            <a:off x="362602" y="3428998"/>
            <a:ext cx="1866248" cy="2006975"/>
          </a:xfrm>
          <a:prstGeom prst="rect">
            <a:avLst/>
          </a:prstGeom>
          <a:noFill/>
          <a:ln>
            <a:noFill/>
          </a:ln>
        </p:spPr>
      </p:pic>
      <p:pic>
        <p:nvPicPr>
          <p:cNvPr id="5" name="Εικόνα 4" descr="E:\SissyKiro\Desktop\Tube rotator\αργοσ\rotoflex-lg.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549" y="1509788"/>
            <a:ext cx="1726301" cy="1808273"/>
          </a:xfrm>
          <a:prstGeom prst="rect">
            <a:avLst/>
          </a:prstGeom>
          <a:noFill/>
          <a:ln>
            <a:noFill/>
          </a:ln>
        </p:spPr>
      </p:pic>
      <p:sp>
        <p:nvSpPr>
          <p:cNvPr id="3" name="Θέση περιεχομένου 2"/>
          <p:cNvSpPr>
            <a:spLocks noGrp="1"/>
          </p:cNvSpPr>
          <p:nvPr>
            <p:ph sz="quarter" idx="4294967295"/>
          </p:nvPr>
        </p:nvSpPr>
        <p:spPr>
          <a:xfrm>
            <a:off x="2632261" y="1400678"/>
            <a:ext cx="6128497" cy="3682311"/>
          </a:xfrm>
          <a:prstGeom prst="rect">
            <a:avLst/>
          </a:prstGeom>
        </p:spPr>
        <p:txBody>
          <a:bodyPr>
            <a:normAutofit fontScale="85000" lnSpcReduction="20000"/>
          </a:bodyPr>
          <a:lstStyle/>
          <a:p>
            <a:pPr marL="0" indent="0">
              <a:buNone/>
            </a:pPr>
            <a:r>
              <a:rPr lang="en-GB" b="1" dirty="0" err="1" smtClean="0">
                <a:latin typeface="Calibri" panose="020F0502020204030204" pitchFamily="34" charset="0"/>
                <a:cs typeface="Calibri" panose="020F0502020204030204" pitchFamily="34" charset="0"/>
              </a:rPr>
              <a:t>RotoFlex</a:t>
            </a:r>
            <a:r>
              <a:rPr lang="en-GB" b="1" dirty="0" smtClean="0">
                <a:latin typeface="Calibri" panose="020F0502020204030204" pitchFamily="34" charset="0"/>
                <a:cs typeface="Calibri" panose="020F0502020204030204" pitchFamily="34" charset="0"/>
              </a:rPr>
              <a:t> Plus Tube Rotator</a:t>
            </a:r>
            <a:r>
              <a:rPr lang="el-GR" b="1" dirty="0" smtClean="0">
                <a:latin typeface="Calibri" panose="020F0502020204030204" pitchFamily="34" charset="0"/>
                <a:cs typeface="Calibri" panose="020F0502020204030204" pitchFamily="34" charset="0"/>
              </a:rPr>
              <a:t/>
            </a:r>
            <a:br>
              <a:rPr lang="el-GR" b="1" dirty="0" smtClean="0">
                <a:latin typeface="Calibri" panose="020F0502020204030204" pitchFamily="34" charset="0"/>
                <a:cs typeface="Calibri" panose="020F0502020204030204" pitchFamily="34" charset="0"/>
              </a:rPr>
            </a:br>
            <a:r>
              <a:rPr lang="en-GB" b="1" dirty="0" err="1" smtClean="0">
                <a:latin typeface="Calibri" panose="020F0502020204030204" pitchFamily="34" charset="0"/>
                <a:cs typeface="Calibri" panose="020F0502020204030204" pitchFamily="34" charset="0"/>
              </a:rPr>
              <a:t>RotoFlex</a:t>
            </a:r>
            <a:r>
              <a:rPr lang="en-GB" b="1" dirty="0" smtClean="0">
                <a:latin typeface="Calibri" panose="020F0502020204030204" pitchFamily="34" charset="0"/>
                <a:cs typeface="Calibri" panose="020F0502020204030204" pitchFamily="34" charset="0"/>
              </a:rPr>
              <a:t> Tube Rotator </a:t>
            </a:r>
          </a:p>
          <a:p>
            <a:pPr marL="0" indent="0">
              <a:buNone/>
            </a:pPr>
            <a:r>
              <a:rPr lang="el-GR" cap="none" dirty="0" smtClean="0">
                <a:latin typeface="Calibri" panose="020F0502020204030204" pitchFamily="34" charset="0"/>
                <a:cs typeface="Calibri" panose="020F0502020204030204" pitchFamily="34" charset="0"/>
              </a:rPr>
              <a:t>Το απλό μοντέλο μπορεί να περιστρέφεται σε γωνίες </a:t>
            </a:r>
            <a:r>
              <a:rPr lang="en-GB" cap="none" dirty="0" smtClean="0">
                <a:latin typeface="Calibri" panose="020F0502020204030204" pitchFamily="34" charset="0"/>
                <a:cs typeface="Calibri" panose="020F0502020204030204" pitchFamily="34" charset="0"/>
              </a:rPr>
              <a:t>0 </a:t>
            </a:r>
            <a:r>
              <a:rPr lang="el-GR" cap="none" dirty="0" smtClean="0">
                <a:latin typeface="Calibri" panose="020F0502020204030204" pitchFamily="34" charset="0"/>
                <a:cs typeface="Calibri" panose="020F0502020204030204" pitchFamily="34" charset="0"/>
              </a:rPr>
              <a:t>έως </a:t>
            </a:r>
            <a:r>
              <a:rPr lang="en-GB" cap="none" dirty="0" smtClean="0">
                <a:latin typeface="Calibri" panose="020F0502020204030204" pitchFamily="34" charset="0"/>
                <a:cs typeface="Calibri" panose="020F0502020204030204" pitchFamily="34" charset="0"/>
              </a:rPr>
              <a:t>90</a:t>
            </a:r>
            <a:r>
              <a:rPr lang="el-GR" cap="none" dirty="0" smtClean="0">
                <a:latin typeface="Calibri" panose="020F0502020204030204" pitchFamily="34" charset="0"/>
                <a:cs typeface="Calibri" panose="020F0502020204030204" pitchFamily="34" charset="0"/>
              </a:rPr>
              <a:t> με σταθερή γωνιακή ταχύτητα στα </a:t>
            </a:r>
            <a:r>
              <a:rPr lang="en-GB" cap="none" dirty="0" smtClean="0">
                <a:latin typeface="Calibri" panose="020F0502020204030204" pitchFamily="34" charset="0"/>
                <a:cs typeface="Calibri" panose="020F0502020204030204" pitchFamily="34" charset="0"/>
              </a:rPr>
              <a:t>22 rpm.</a:t>
            </a:r>
            <a:endParaRPr lang="el-GR" cap="none" dirty="0" smtClean="0">
              <a:latin typeface="Calibri" panose="020F0502020204030204" pitchFamily="34" charset="0"/>
              <a:cs typeface="Calibri" panose="020F0502020204030204" pitchFamily="34" charset="0"/>
            </a:endParaRPr>
          </a:p>
          <a:p>
            <a:pPr marL="0" indent="0">
              <a:buNone/>
            </a:pPr>
            <a:r>
              <a:rPr lang="el-GR" dirty="0" smtClean="0">
                <a:latin typeface="Calibri" panose="020F0502020204030204" pitchFamily="34" charset="0"/>
                <a:cs typeface="Calibri" panose="020F0502020204030204" pitchFamily="34" charset="0"/>
              </a:rPr>
              <a:t>Η </a:t>
            </a:r>
            <a:r>
              <a:rPr lang="el-GR" cap="none" dirty="0" smtClean="0">
                <a:latin typeface="Calibri" panose="020F0502020204030204" pitchFamily="34" charset="0"/>
                <a:cs typeface="Calibri" panose="020F0502020204030204" pitchFamily="34" charset="0"/>
              </a:rPr>
              <a:t>εξέλιξη του δίνει τη δυνατότητα ψηφιακής ρύθμισης της γωνιακής ταχύτητας από 10</a:t>
            </a:r>
            <a:r>
              <a:rPr lang="en-GB" cap="none" dirty="0" smtClean="0">
                <a:latin typeface="Calibri" panose="020F0502020204030204" pitchFamily="34" charset="0"/>
                <a:cs typeface="Calibri" panose="020F0502020204030204" pitchFamily="34" charset="0"/>
              </a:rPr>
              <a:t> </a:t>
            </a:r>
            <a:r>
              <a:rPr lang="el-GR" cap="none" dirty="0" smtClean="0">
                <a:latin typeface="Calibri" panose="020F0502020204030204" pitchFamily="34" charset="0"/>
                <a:cs typeface="Calibri" panose="020F0502020204030204" pitchFamily="34" charset="0"/>
              </a:rPr>
              <a:t>έως 40 </a:t>
            </a:r>
            <a:r>
              <a:rPr lang="en-GB" cap="none" dirty="0" smtClean="0">
                <a:latin typeface="Calibri" panose="020F0502020204030204" pitchFamily="34" charset="0"/>
                <a:cs typeface="Calibri" panose="020F0502020204030204" pitchFamily="34" charset="0"/>
              </a:rPr>
              <a:t>rpm</a:t>
            </a:r>
            <a:r>
              <a:rPr lang="el-GR" cap="none" dirty="0">
                <a:latin typeface="Calibri" panose="020F0502020204030204" pitchFamily="34" charset="0"/>
                <a:cs typeface="Calibri" panose="020F0502020204030204" pitchFamily="34" charset="0"/>
              </a:rPr>
              <a:t> </a:t>
            </a:r>
            <a:r>
              <a:rPr lang="el-GR" cap="none" dirty="0" smtClean="0">
                <a:latin typeface="Calibri" panose="020F0502020204030204" pitchFamily="34" charset="0"/>
                <a:cs typeface="Calibri" panose="020F0502020204030204" pitchFamily="34" charset="0"/>
              </a:rPr>
              <a:t>όπως επίσης διαθέτει και οθόνη για την ένδειξη της. </a:t>
            </a:r>
          </a:p>
          <a:p>
            <a:pPr marL="0" indent="0">
              <a:buNone/>
            </a:pPr>
            <a:r>
              <a:rPr lang="el-GR" cap="none" dirty="0" smtClean="0">
                <a:latin typeface="Calibri" panose="020F0502020204030204" pitchFamily="34" charset="0"/>
                <a:cs typeface="Calibri" panose="020F0502020204030204" pitchFamily="34" charset="0"/>
              </a:rPr>
              <a:t>Πολλές διατάξεις όπως η συγκεκριμένη δέχονται και μαγνητικές πλατφόρμες οι οποίες χρησιμεύουν σε τεχνικές </a:t>
            </a:r>
            <a:r>
              <a:rPr lang="en-GB" cap="none" dirty="0" smtClean="0">
                <a:latin typeface="Calibri" panose="020F0502020204030204" pitchFamily="34" charset="0"/>
                <a:cs typeface="Calibri" panose="020F0502020204030204" pitchFamily="34" charset="0"/>
              </a:rPr>
              <a:t>Western Blot. </a:t>
            </a:r>
            <a:endParaRPr lang="el-GR"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980985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quarter" idx="4294967295"/>
          </p:nvPr>
        </p:nvSpPr>
        <p:spPr>
          <a:xfrm>
            <a:off x="715587" y="1280832"/>
            <a:ext cx="4730472" cy="3217209"/>
          </a:xfrm>
          <a:prstGeom prst="rect">
            <a:avLst/>
          </a:prstGeom>
        </p:spPr>
        <p:txBody>
          <a:bodyPr>
            <a:normAutofit fontScale="70000" lnSpcReduction="20000"/>
          </a:bodyPr>
          <a:lstStyle/>
          <a:p>
            <a:pPr marL="0" indent="0">
              <a:buNone/>
            </a:pPr>
            <a:r>
              <a:rPr lang="en-GB" b="1" dirty="0" smtClean="0"/>
              <a:t>TRO-1300</a:t>
            </a:r>
            <a:endParaRPr lang="el-GR" b="1" dirty="0"/>
          </a:p>
          <a:p>
            <a:pPr marL="0" indent="0">
              <a:buNone/>
            </a:pPr>
            <a:r>
              <a:rPr lang="el-GR" cap="none" dirty="0" smtClean="0">
                <a:latin typeface="Calibri" panose="020F0502020204030204" pitchFamily="34" charset="0"/>
                <a:cs typeface="Calibri" panose="020F0502020204030204" pitchFamily="34" charset="0"/>
              </a:rPr>
              <a:t>Συγκράτηση των φιαλιδίων με ελαστικές λαβές </a:t>
            </a:r>
            <a:r>
              <a:rPr lang="en-GB" cap="none" dirty="0" smtClean="0">
                <a:latin typeface="Calibri" panose="020F0502020204030204" pitchFamily="34" charset="0"/>
                <a:cs typeface="Calibri" panose="020F0502020204030204" pitchFamily="34" charset="0"/>
              </a:rPr>
              <a:t>rubber</a:t>
            </a:r>
            <a:r>
              <a:rPr lang="el-GR" cap="none" dirty="0" smtClean="0">
                <a:latin typeface="Calibri" panose="020F0502020204030204" pitchFamily="34" charset="0"/>
                <a:cs typeface="Calibri" panose="020F0502020204030204" pitchFamily="34" charset="0"/>
              </a:rPr>
              <a:t> που περιβάλλουν και σταθεροποιούν τα διαφόρων διαμέτρων φιαλίδια.</a:t>
            </a:r>
          </a:p>
          <a:p>
            <a:pPr marL="0" indent="0">
              <a:buNone/>
            </a:pPr>
            <a:endParaRPr lang="el-GR" cap="none" dirty="0" smtClean="0">
              <a:latin typeface="Calibri" panose="020F0502020204030204" pitchFamily="34" charset="0"/>
              <a:cs typeface="Calibri" panose="020F0502020204030204" pitchFamily="34" charset="0"/>
            </a:endParaRPr>
          </a:p>
          <a:p>
            <a:pPr marL="0" indent="0">
              <a:buNone/>
            </a:pPr>
            <a:r>
              <a:rPr lang="el-GR" b="1" cap="none" dirty="0" smtClean="0">
                <a:latin typeface="Calibri" panose="020F0502020204030204" pitchFamily="34" charset="0"/>
                <a:cs typeface="Calibri" panose="020F0502020204030204" pitchFamily="34" charset="0"/>
              </a:rPr>
              <a:t>ΤΜΟ 1550</a:t>
            </a:r>
          </a:p>
          <a:p>
            <a:pPr marL="0" indent="0">
              <a:buNone/>
            </a:pPr>
            <a:r>
              <a:rPr lang="el-GR" cap="none" dirty="0" smtClean="0">
                <a:latin typeface="Calibri" panose="020F0502020204030204" pitchFamily="34" charset="0"/>
                <a:cs typeface="Calibri" panose="020F0502020204030204" pitchFamily="34" charset="0"/>
              </a:rPr>
              <a:t>Γενικότερα οι μέγιστες τιμές της γωνιακής ταχύτητας περιστροφής κυμαίνονται  στα 40 </a:t>
            </a:r>
            <a:r>
              <a:rPr lang="en-GB" cap="none" dirty="0" smtClean="0">
                <a:latin typeface="Calibri" panose="020F0502020204030204" pitchFamily="34" charset="0"/>
                <a:cs typeface="Calibri" panose="020F0502020204030204" pitchFamily="34" charset="0"/>
              </a:rPr>
              <a:t>rpm. H </a:t>
            </a:r>
            <a:r>
              <a:rPr lang="el-GR" cap="none" dirty="0" smtClean="0">
                <a:latin typeface="Calibri" panose="020F0502020204030204" pitchFamily="34" charset="0"/>
                <a:cs typeface="Calibri" panose="020F0502020204030204" pitchFamily="34" charset="0"/>
              </a:rPr>
              <a:t>συσκευή που φαίνεται παρακάτω είναι από τις πιο </a:t>
            </a:r>
            <a:r>
              <a:rPr lang="el-GR" cap="none" dirty="0" err="1" smtClean="0">
                <a:latin typeface="Calibri" panose="020F0502020204030204" pitchFamily="34" charset="0"/>
                <a:cs typeface="Calibri" panose="020F0502020204030204" pitchFamily="34" charset="0"/>
              </a:rPr>
              <a:t>ταχύστροφες</a:t>
            </a:r>
            <a:r>
              <a:rPr lang="el-GR" cap="none" dirty="0" smtClean="0">
                <a:latin typeface="Calibri" panose="020F0502020204030204" pitchFamily="34" charset="0"/>
                <a:cs typeface="Calibri" panose="020F0502020204030204" pitchFamily="34" charset="0"/>
              </a:rPr>
              <a:t> στη διπλάσια τιμή (περίπου 80 </a:t>
            </a:r>
            <a:r>
              <a:rPr lang="en-GB" cap="none" dirty="0" smtClean="0">
                <a:latin typeface="Calibri" panose="020F0502020204030204" pitchFamily="34" charset="0"/>
                <a:cs typeface="Calibri" panose="020F0502020204030204" pitchFamily="34" charset="0"/>
              </a:rPr>
              <a:t>rpm</a:t>
            </a:r>
            <a:r>
              <a:rPr lang="el-GR" cap="none" dirty="0" smtClean="0">
                <a:latin typeface="Calibri" panose="020F0502020204030204" pitchFamily="34" charset="0"/>
                <a:cs typeface="Calibri" panose="020F0502020204030204" pitchFamily="34" charset="0"/>
              </a:rPr>
              <a:t>)</a:t>
            </a:r>
            <a:endParaRPr lang="el-GR" cap="none" dirty="0">
              <a:latin typeface="Calibri" panose="020F0502020204030204" pitchFamily="34" charset="0"/>
              <a:cs typeface="Calibri" panose="020F0502020204030204" pitchFamily="34" charset="0"/>
            </a:endParaRPr>
          </a:p>
        </p:txBody>
      </p:sp>
      <p:pic>
        <p:nvPicPr>
          <p:cNvPr id="5" name="Εικόνα 4" descr="E:\SissyKiro\Desktop\Tube rotator\mrclab_specs\1300-1800\TRO1300PICL(1).png"/>
          <p:cNvPicPr/>
          <p:nvPr/>
        </p:nvPicPr>
        <p:blipFill>
          <a:blip r:embed="rId2">
            <a:extLst>
              <a:ext uri="{28A0092B-C50C-407E-A947-70E740481C1C}">
                <a14:useLocalDpi xmlns:a14="http://schemas.microsoft.com/office/drawing/2010/main" val="0"/>
              </a:ext>
            </a:extLst>
          </a:blip>
          <a:srcRect/>
          <a:stretch>
            <a:fillRect/>
          </a:stretch>
        </p:blipFill>
        <p:spPr bwMode="auto">
          <a:xfrm>
            <a:off x="5239828" y="1600928"/>
            <a:ext cx="3070454" cy="2449579"/>
          </a:xfrm>
          <a:prstGeom prst="rect">
            <a:avLst/>
          </a:prstGeom>
          <a:noFill/>
          <a:ln>
            <a:noFill/>
          </a:ln>
        </p:spPr>
      </p:pic>
      <p:pic>
        <p:nvPicPr>
          <p:cNvPr id="6" name="Εικόνα 5" descr="E:\SissyKiro\Desktop\Tube rotator\mrclab_specs\1550-1650\TMO1550PICL(1).png"/>
          <p:cNvPicPr/>
          <p:nvPr/>
        </p:nvPicPr>
        <p:blipFill rotWithShape="1">
          <a:blip r:embed="rId3">
            <a:extLst>
              <a:ext uri="{28A0092B-C50C-407E-A947-70E740481C1C}">
                <a14:useLocalDpi xmlns:a14="http://schemas.microsoft.com/office/drawing/2010/main" val="0"/>
              </a:ext>
            </a:extLst>
          </a:blip>
          <a:srcRect t="10714" b="9461"/>
          <a:stretch/>
        </p:blipFill>
        <p:spPr bwMode="auto">
          <a:xfrm>
            <a:off x="2324896" y="4413578"/>
            <a:ext cx="3373295" cy="149640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387236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quarter" idx="4294967295"/>
          </p:nvPr>
        </p:nvSpPr>
        <p:spPr>
          <a:xfrm>
            <a:off x="685565" y="1341526"/>
            <a:ext cx="7513780" cy="4265897"/>
          </a:xfrm>
          <a:prstGeom prst="rect">
            <a:avLst/>
          </a:prstGeom>
        </p:spPr>
        <p:txBody>
          <a:bodyPr>
            <a:normAutofit fontScale="70000" lnSpcReduction="20000"/>
          </a:bodyPr>
          <a:lstStyle/>
          <a:p>
            <a:pPr marL="0" indent="0">
              <a:buNone/>
            </a:pPr>
            <a:r>
              <a:rPr lang="en-GB" b="1" cap="none" dirty="0" smtClean="0">
                <a:latin typeface="Calibri" panose="020F0502020204030204" pitchFamily="34" charset="0"/>
                <a:cs typeface="Calibri" panose="020F0502020204030204" pitchFamily="34" charset="0"/>
              </a:rPr>
              <a:t>Rm</a:t>
            </a:r>
            <a:r>
              <a:rPr lang="el-GR" b="1" cap="none" dirty="0" smtClean="0">
                <a:latin typeface="Calibri" panose="020F0502020204030204" pitchFamily="34" charset="0"/>
                <a:cs typeface="Calibri" panose="020F0502020204030204" pitchFamily="34" charset="0"/>
              </a:rPr>
              <a:t>-2</a:t>
            </a:r>
            <a:r>
              <a:rPr lang="en-GB" b="1" cap="none" dirty="0" smtClean="0">
                <a:latin typeface="Calibri" panose="020F0502020204030204" pitchFamily="34" charset="0"/>
                <a:cs typeface="Calibri" panose="020F0502020204030204" pitchFamily="34" charset="0"/>
              </a:rPr>
              <a:t>m</a:t>
            </a:r>
          </a:p>
          <a:p>
            <a:pPr marL="0" indent="0">
              <a:buNone/>
            </a:pPr>
            <a:r>
              <a:rPr lang="el-GR" b="1" cap="none" dirty="0" smtClean="0">
                <a:latin typeface="Calibri" panose="020F0502020204030204" pitchFamily="34" charset="0"/>
                <a:cs typeface="Calibri" panose="020F0502020204030204" pitchFamily="34" charset="0"/>
              </a:rPr>
              <a:t> </a:t>
            </a:r>
            <a:r>
              <a:rPr lang="en-GB" b="1" cap="none" dirty="0" smtClean="0">
                <a:latin typeface="Calibri" panose="020F0502020204030204" pitchFamily="34" charset="0"/>
                <a:cs typeface="Calibri" panose="020F0502020204030204" pitchFamily="34" charset="0"/>
              </a:rPr>
              <a:t>Rotator</a:t>
            </a:r>
            <a:r>
              <a:rPr lang="el-GR" b="1" cap="none" dirty="0" smtClean="0">
                <a:latin typeface="Calibri" panose="020F0502020204030204" pitchFamily="34" charset="0"/>
                <a:cs typeface="Calibri" panose="020F0502020204030204" pitchFamily="34" charset="0"/>
              </a:rPr>
              <a:t>,</a:t>
            </a:r>
            <a:r>
              <a:rPr lang="en-GB" b="1" cap="none" dirty="0" smtClean="0">
                <a:latin typeface="Calibri" panose="020F0502020204030204" pitchFamily="34" charset="0"/>
                <a:cs typeface="Calibri" panose="020F0502020204030204" pitchFamily="34" charset="0"/>
              </a:rPr>
              <a:t> Vortex</a:t>
            </a:r>
            <a:r>
              <a:rPr lang="el-GR" b="1" cap="none" dirty="0" smtClean="0">
                <a:latin typeface="Calibri" panose="020F0502020204030204" pitchFamily="34" charset="0"/>
                <a:cs typeface="Calibri" panose="020F0502020204030204" pitchFamily="34" charset="0"/>
              </a:rPr>
              <a:t>,</a:t>
            </a:r>
            <a:r>
              <a:rPr lang="en-GB" b="1" cap="none" dirty="0" smtClean="0">
                <a:latin typeface="Calibri" panose="020F0502020204030204" pitchFamily="34" charset="0"/>
                <a:cs typeface="Calibri" panose="020F0502020204030204" pitchFamily="34" charset="0"/>
              </a:rPr>
              <a:t> Blotter</a:t>
            </a:r>
            <a:endParaRPr lang="el-GR" b="1" cap="none" dirty="0" smtClean="0">
              <a:latin typeface="Calibri" panose="020F0502020204030204" pitchFamily="34" charset="0"/>
              <a:cs typeface="Calibri" panose="020F0502020204030204" pitchFamily="34" charset="0"/>
            </a:endParaRPr>
          </a:p>
          <a:p>
            <a:r>
              <a:rPr lang="el-GR" cap="none" dirty="0" smtClean="0">
                <a:latin typeface="Calibri" panose="020F0502020204030204" pitchFamily="34" charset="0"/>
                <a:cs typeface="Calibri" panose="020F0502020204030204" pitchFamily="34" charset="0"/>
              </a:rPr>
              <a:t>Ψηφιακή οδήγηση </a:t>
            </a:r>
            <a:r>
              <a:rPr lang="el-GR" cap="none" dirty="0">
                <a:latin typeface="Calibri" panose="020F0502020204030204" pitchFamily="34" charset="0"/>
                <a:cs typeface="Calibri" panose="020F0502020204030204" pitchFamily="34" charset="0"/>
              </a:rPr>
              <a:t>με τον πιο </a:t>
            </a:r>
            <a:r>
              <a:rPr lang="el-GR" cap="none" dirty="0" smtClean="0">
                <a:latin typeface="Calibri" panose="020F0502020204030204" pitchFamily="34" charset="0"/>
                <a:cs typeface="Calibri" panose="020F0502020204030204" pitchFamily="34" charset="0"/>
              </a:rPr>
              <a:t>ανεπτυγμένο </a:t>
            </a:r>
            <a:r>
              <a:rPr lang="en-GB" cap="none" dirty="0">
                <a:latin typeface="Calibri" panose="020F0502020204030204" pitchFamily="34" charset="0"/>
                <a:cs typeface="Calibri" panose="020F0502020204030204" pitchFamily="34" charset="0"/>
              </a:rPr>
              <a:t>stepper </a:t>
            </a:r>
            <a:r>
              <a:rPr lang="el-GR" cap="none" dirty="0" smtClean="0">
                <a:latin typeface="Calibri" panose="020F0502020204030204" pitchFamily="34" charset="0"/>
                <a:cs typeface="Calibri" panose="020F0502020204030204" pitchFamily="34" charset="0"/>
              </a:rPr>
              <a:t>κινητήρα </a:t>
            </a:r>
            <a:r>
              <a:rPr lang="el-GR" cap="none" dirty="0">
                <a:latin typeface="Calibri" panose="020F0502020204030204" pitchFamily="34" charset="0"/>
                <a:cs typeface="Calibri" panose="020F0502020204030204" pitchFamily="34" charset="0"/>
              </a:rPr>
              <a:t>που </a:t>
            </a:r>
            <a:r>
              <a:rPr lang="el-GR" cap="none" dirty="0" smtClean="0">
                <a:latin typeface="Calibri" panose="020F0502020204030204" pitchFamily="34" charset="0"/>
                <a:cs typeface="Calibri" panose="020F0502020204030204" pitchFamily="34" charset="0"/>
              </a:rPr>
              <a:t>επιτρέπει πληθώρα κύκλων ανάμιξης</a:t>
            </a:r>
            <a:r>
              <a:rPr lang="en-GB" cap="none" dirty="0" smtClean="0">
                <a:latin typeface="Calibri" panose="020F0502020204030204" pitchFamily="34" charset="0"/>
                <a:cs typeface="Calibri" panose="020F0502020204030204" pitchFamily="34" charset="0"/>
              </a:rPr>
              <a:t>,</a:t>
            </a:r>
            <a:r>
              <a:rPr lang="el-GR" cap="none" dirty="0" smtClean="0">
                <a:latin typeface="Calibri" panose="020F0502020204030204" pitchFamily="34" charset="0"/>
                <a:cs typeface="Calibri" panose="020F0502020204030204" pitchFamily="34" charset="0"/>
              </a:rPr>
              <a:t> δόνησης </a:t>
            </a:r>
            <a:r>
              <a:rPr lang="el-GR" cap="none" dirty="0">
                <a:latin typeface="Calibri" panose="020F0502020204030204" pitchFamily="34" charset="0"/>
                <a:cs typeface="Calibri" panose="020F0502020204030204" pitchFamily="34" charset="0"/>
              </a:rPr>
              <a:t>και </a:t>
            </a:r>
            <a:r>
              <a:rPr lang="el-GR" cap="none" dirty="0" smtClean="0">
                <a:latin typeface="Calibri" panose="020F0502020204030204" pitchFamily="34" charset="0"/>
                <a:cs typeface="Calibri" panose="020F0502020204030204" pitchFamily="34" charset="0"/>
              </a:rPr>
              <a:t>περιστροφής</a:t>
            </a:r>
          </a:p>
          <a:p>
            <a:r>
              <a:rPr lang="el-GR" cap="none" dirty="0">
                <a:latin typeface="Calibri" panose="020F0502020204030204" pitchFamily="34" charset="0"/>
                <a:cs typeface="Calibri" panose="020F0502020204030204" pitchFamily="34" charset="0"/>
              </a:rPr>
              <a:t>Ί</a:t>
            </a:r>
            <a:r>
              <a:rPr lang="el-GR" cap="none" dirty="0" smtClean="0">
                <a:latin typeface="Calibri" panose="020F0502020204030204" pitchFamily="34" charset="0"/>
                <a:cs typeface="Calibri" panose="020F0502020204030204" pitchFamily="34" charset="0"/>
              </a:rPr>
              <a:t>δια αποτελεσματικότητα στην επεξεργασία μικρών φιαλιδίων 0.5 </a:t>
            </a:r>
            <a:r>
              <a:rPr lang="en-GB" cap="none" dirty="0" smtClean="0">
                <a:latin typeface="Calibri" panose="020F0502020204030204" pitchFamily="34" charset="0"/>
                <a:cs typeface="Calibri" panose="020F0502020204030204" pitchFamily="34" charset="0"/>
              </a:rPr>
              <a:t>ml</a:t>
            </a:r>
          </a:p>
          <a:p>
            <a:r>
              <a:rPr lang="el-GR" cap="none" dirty="0" smtClean="0">
                <a:latin typeface="Calibri" panose="020F0502020204030204" pitchFamily="34" charset="0"/>
                <a:cs typeface="Calibri" panose="020F0502020204030204" pitchFamily="34" charset="0"/>
              </a:rPr>
              <a:t> και μεγαλύτερων έως και 50 </a:t>
            </a:r>
            <a:r>
              <a:rPr lang="en-GB" cap="none" dirty="0" smtClean="0">
                <a:latin typeface="Calibri" panose="020F0502020204030204" pitchFamily="34" charset="0"/>
                <a:cs typeface="Calibri" panose="020F0502020204030204" pitchFamily="34" charset="0"/>
              </a:rPr>
              <a:t>ml</a:t>
            </a:r>
            <a:endParaRPr lang="el-GR" cap="none" dirty="0" smtClean="0">
              <a:latin typeface="Calibri" panose="020F0502020204030204" pitchFamily="34" charset="0"/>
              <a:cs typeface="Calibri" panose="020F0502020204030204" pitchFamily="34" charset="0"/>
            </a:endParaRPr>
          </a:p>
          <a:p>
            <a:pPr marL="0" indent="0">
              <a:buNone/>
            </a:pPr>
            <a:endParaRPr lang="el-GR" cap="none" dirty="0" smtClean="0">
              <a:latin typeface="Calibri" panose="020F0502020204030204" pitchFamily="34" charset="0"/>
              <a:cs typeface="Calibri" panose="020F0502020204030204" pitchFamily="34" charset="0"/>
            </a:endParaRPr>
          </a:p>
          <a:p>
            <a:r>
              <a:rPr lang="el-GR" cap="none" dirty="0" smtClean="0">
                <a:latin typeface="Calibri" panose="020F0502020204030204" pitchFamily="34" charset="0"/>
                <a:cs typeface="Calibri" panose="020F0502020204030204" pitchFamily="34" charset="0"/>
              </a:rPr>
              <a:t>18 προγράμματα ανάμιξης</a:t>
            </a:r>
          </a:p>
          <a:p>
            <a:r>
              <a:rPr lang="el-GR" cap="none" dirty="0" smtClean="0">
                <a:latin typeface="Calibri" panose="020F0502020204030204" pitchFamily="34" charset="0"/>
                <a:cs typeface="Calibri" panose="020F0502020204030204" pitchFamily="34" charset="0"/>
              </a:rPr>
              <a:t>2 συχνότητες </a:t>
            </a:r>
            <a:r>
              <a:rPr lang="en-GB" cap="none" dirty="0" smtClean="0">
                <a:latin typeface="Calibri" panose="020F0502020204030204" pitchFamily="34" charset="0"/>
                <a:cs typeface="Calibri" panose="020F0502020204030204" pitchFamily="34" charset="0"/>
              </a:rPr>
              <a:t>vortex</a:t>
            </a:r>
            <a:endParaRPr lang="el-GR" cap="none" dirty="0" smtClean="0">
              <a:latin typeface="Calibri" panose="020F0502020204030204" pitchFamily="34" charset="0"/>
              <a:cs typeface="Calibri" panose="020F0502020204030204" pitchFamily="34" charset="0"/>
            </a:endParaRPr>
          </a:p>
          <a:p>
            <a:r>
              <a:rPr lang="el-GR" cap="none" dirty="0" smtClean="0">
                <a:latin typeface="Calibri" panose="020F0502020204030204" pitchFamily="34" charset="0"/>
                <a:cs typeface="Calibri" panose="020F0502020204030204" pitchFamily="34" charset="0"/>
              </a:rPr>
              <a:t>Δυνατότητα δημιουργία</a:t>
            </a:r>
            <a:r>
              <a:rPr lang="en-GB" cap="none" dirty="0" smtClean="0">
                <a:latin typeface="Calibri" panose="020F0502020204030204" pitchFamily="34" charset="0"/>
                <a:cs typeface="Calibri" panose="020F0502020204030204" pitchFamily="34" charset="0"/>
              </a:rPr>
              <a:t>w</a:t>
            </a:r>
            <a:r>
              <a:rPr lang="el-GR" cap="none" dirty="0" smtClean="0">
                <a:latin typeface="Calibri" panose="020F0502020204030204" pitchFamily="34" charset="0"/>
                <a:cs typeface="Calibri" panose="020F0502020204030204" pitchFamily="34" charset="0"/>
              </a:rPr>
              <a:t> προγράμματος</a:t>
            </a:r>
            <a:endParaRPr lang="en-GB" cap="none" dirty="0" smtClean="0">
              <a:latin typeface="Calibri" panose="020F0502020204030204" pitchFamily="34" charset="0"/>
              <a:cs typeface="Calibri" panose="020F0502020204030204" pitchFamily="34" charset="0"/>
            </a:endParaRPr>
          </a:p>
          <a:p>
            <a:pPr marL="0" indent="0">
              <a:buNone/>
            </a:pPr>
            <a:r>
              <a:rPr lang="en-GB" cap="none" dirty="0" smtClean="0">
                <a:latin typeface="Calibri" panose="020F0502020204030204" pitchFamily="34" charset="0"/>
                <a:cs typeface="Calibri" panose="020F0502020204030204" pitchFamily="34" charset="0"/>
              </a:rPr>
              <a:t>    </a:t>
            </a:r>
            <a:r>
              <a:rPr lang="el-GR" cap="none" dirty="0" smtClean="0">
                <a:latin typeface="Calibri" panose="020F0502020204030204" pitchFamily="34" charset="0"/>
                <a:cs typeface="Calibri" panose="020F0502020204030204" pitchFamily="34" charset="0"/>
              </a:rPr>
              <a:t>και αποθήκευσης του σε </a:t>
            </a:r>
            <a:r>
              <a:rPr lang="en-GB" cap="none" dirty="0" smtClean="0">
                <a:latin typeface="Calibri" panose="020F0502020204030204" pitchFamily="34" charset="0"/>
                <a:cs typeface="Calibri" panose="020F0502020204030204" pitchFamily="34" charset="0"/>
              </a:rPr>
              <a:t>flash memory</a:t>
            </a:r>
            <a:endParaRPr lang="el-GR" cap="none" dirty="0" smtClean="0">
              <a:latin typeface="Calibri" panose="020F0502020204030204" pitchFamily="34" charset="0"/>
              <a:cs typeface="Calibri" panose="020F0502020204030204" pitchFamily="34" charset="0"/>
            </a:endParaRPr>
          </a:p>
          <a:p>
            <a:r>
              <a:rPr lang="en-GB" cap="none" dirty="0" smtClean="0">
                <a:latin typeface="Calibri" panose="020F0502020204030204" pitchFamily="34" charset="0"/>
                <a:cs typeface="Calibri" panose="020F0502020204030204" pitchFamily="34" charset="0"/>
              </a:rPr>
              <a:t>Standby mode for power saving 12 volts</a:t>
            </a:r>
            <a:endParaRPr lang="el-GR" cap="none" dirty="0" smtClean="0">
              <a:latin typeface="Calibri" panose="020F0502020204030204" pitchFamily="34" charset="0"/>
              <a:cs typeface="Calibri" panose="020F0502020204030204" pitchFamily="34" charset="0"/>
            </a:endParaRPr>
          </a:p>
          <a:p>
            <a:endParaRPr lang="el-GR" dirty="0"/>
          </a:p>
        </p:txBody>
      </p:sp>
      <p:pic>
        <p:nvPicPr>
          <p:cNvPr id="5" name="Εικόνα 4" descr="E:\SissyKiro\Desktop\Tube rotator\mrclab_specs\rm2m\RM2M-PICL(1).png"/>
          <p:cNvPicPr/>
          <p:nvPr/>
        </p:nvPicPr>
        <p:blipFill>
          <a:blip r:embed="rId2">
            <a:extLst>
              <a:ext uri="{28A0092B-C50C-407E-A947-70E740481C1C}">
                <a14:useLocalDpi xmlns:a14="http://schemas.microsoft.com/office/drawing/2010/main" val="0"/>
              </a:ext>
            </a:extLst>
          </a:blip>
          <a:srcRect/>
          <a:stretch>
            <a:fillRect/>
          </a:stretch>
        </p:blipFill>
        <p:spPr bwMode="auto">
          <a:xfrm>
            <a:off x="4246035" y="2521506"/>
            <a:ext cx="4286124" cy="2682506"/>
          </a:xfrm>
          <a:prstGeom prst="rect">
            <a:avLst/>
          </a:prstGeom>
          <a:noFill/>
          <a:ln>
            <a:noFill/>
          </a:ln>
        </p:spPr>
      </p:pic>
    </p:spTree>
    <p:extLst>
      <p:ext uri="{BB962C8B-B14F-4D97-AF65-F5344CB8AC3E}">
        <p14:creationId xmlns:p14="http://schemas.microsoft.com/office/powerpoint/2010/main" val="9714123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85331" y="920055"/>
            <a:ext cx="7773338" cy="1197133"/>
          </a:xfrm>
        </p:spPr>
        <p:txBody>
          <a:bodyPr>
            <a:normAutofit fontScale="90000"/>
          </a:bodyPr>
          <a:lstStyle/>
          <a:p>
            <a:r>
              <a:rPr lang="el-GR" b="1" cap="none" dirty="0" smtClean="0">
                <a:solidFill>
                  <a:srgbClr val="0000FF"/>
                </a:solidFill>
                <a:latin typeface="Calibri" panose="020F0502020204030204" pitchFamily="34" charset="0"/>
                <a:cs typeface="Calibri" panose="020F0502020204030204" pitchFamily="34" charset="0"/>
              </a:rPr>
              <a:t>Διατάξεις με δίσκους πρόσδεσης</a:t>
            </a:r>
            <a:br>
              <a:rPr lang="el-GR" b="1" cap="none" dirty="0" smtClean="0">
                <a:solidFill>
                  <a:srgbClr val="0000FF"/>
                </a:solidFill>
                <a:latin typeface="Calibri" panose="020F0502020204030204" pitchFamily="34" charset="0"/>
                <a:cs typeface="Calibri" panose="020F0502020204030204" pitchFamily="34" charset="0"/>
              </a:rPr>
            </a:br>
            <a:r>
              <a:rPr lang="el-GR" b="1" cap="none" dirty="0" smtClean="0">
                <a:solidFill>
                  <a:srgbClr val="0000FF"/>
                </a:solidFill>
                <a:latin typeface="Calibri" panose="020F0502020204030204" pitchFamily="34" charset="0"/>
                <a:cs typeface="Calibri" panose="020F0502020204030204" pitchFamily="34" charset="0"/>
              </a:rPr>
              <a:t> δοκιμαστικών σωλήνων</a:t>
            </a:r>
            <a:endParaRPr lang="el-GR" b="1" cap="none" dirty="0">
              <a:solidFill>
                <a:srgbClr val="0000FF"/>
              </a:solidFill>
              <a:latin typeface="Calibri" panose="020F0502020204030204" pitchFamily="34" charset="0"/>
              <a:cs typeface="Calibri" panose="020F0502020204030204" pitchFamily="34" charset="0"/>
            </a:endParaRPr>
          </a:p>
        </p:txBody>
      </p:sp>
      <p:sp>
        <p:nvSpPr>
          <p:cNvPr id="3" name="Θέση περιεχομένου 2"/>
          <p:cNvSpPr>
            <a:spLocks noGrp="1"/>
          </p:cNvSpPr>
          <p:nvPr>
            <p:ph sz="quarter" idx="4294967295"/>
          </p:nvPr>
        </p:nvSpPr>
        <p:spPr>
          <a:xfrm>
            <a:off x="685330" y="2117188"/>
            <a:ext cx="7772870" cy="2568080"/>
          </a:xfrm>
          <a:prstGeom prst="rect">
            <a:avLst/>
          </a:prstGeom>
        </p:spPr>
        <p:txBody>
          <a:bodyPr>
            <a:normAutofit fontScale="92500" lnSpcReduction="20000"/>
          </a:bodyPr>
          <a:lstStyle/>
          <a:p>
            <a:pPr marL="0" indent="0">
              <a:buNone/>
            </a:pPr>
            <a:r>
              <a:rPr lang="el-GR" cap="none" dirty="0" smtClean="0">
                <a:latin typeface="Calibri" panose="020F0502020204030204" pitchFamily="34" charset="0"/>
                <a:cs typeface="Calibri" panose="020F0502020204030204" pitchFamily="34" charset="0"/>
              </a:rPr>
              <a:t>Δυνατότητα Περιστροφής </a:t>
            </a:r>
            <a:r>
              <a:rPr lang="el-GR" cap="none" dirty="0">
                <a:latin typeface="Calibri" panose="020F0502020204030204" pitchFamily="34" charset="0"/>
                <a:cs typeface="Calibri" panose="020F0502020204030204" pitchFamily="34" charset="0"/>
              </a:rPr>
              <a:t>360</a:t>
            </a:r>
            <a:r>
              <a:rPr lang="el-GR" cap="none" baseline="30000" dirty="0">
                <a:latin typeface="Calibri" panose="020F0502020204030204" pitchFamily="34" charset="0"/>
                <a:cs typeface="Calibri" panose="020F0502020204030204" pitchFamily="34" charset="0"/>
              </a:rPr>
              <a:t>ο</a:t>
            </a:r>
            <a:r>
              <a:rPr lang="el-GR" cap="none" dirty="0">
                <a:latin typeface="Calibri" panose="020F0502020204030204" pitchFamily="34" charset="0"/>
                <a:cs typeface="Calibri" panose="020F0502020204030204" pitchFamily="34" charset="0"/>
              </a:rPr>
              <a:t> </a:t>
            </a:r>
          </a:p>
          <a:p>
            <a:pPr marL="0" indent="0">
              <a:buNone/>
            </a:pPr>
            <a:r>
              <a:rPr lang="el-GR" cap="none" dirty="0" smtClean="0">
                <a:latin typeface="Calibri" panose="020F0502020204030204" pitchFamily="34" charset="0"/>
                <a:cs typeface="Calibri" panose="020F0502020204030204" pitchFamily="34" charset="0"/>
              </a:rPr>
              <a:t>Ομαλή περιστροφική κίνηση</a:t>
            </a:r>
            <a:endParaRPr lang="el-GR" cap="none" dirty="0">
              <a:latin typeface="Calibri" panose="020F0502020204030204" pitchFamily="34" charset="0"/>
              <a:cs typeface="Calibri" panose="020F0502020204030204" pitchFamily="34" charset="0"/>
            </a:endParaRPr>
          </a:p>
          <a:p>
            <a:pPr marL="0" indent="0">
              <a:buNone/>
            </a:pPr>
            <a:r>
              <a:rPr lang="el-GR" cap="none" dirty="0" smtClean="0">
                <a:latin typeface="Calibri" panose="020F0502020204030204" pitchFamily="34" charset="0"/>
                <a:cs typeface="Calibri" panose="020F0502020204030204" pitchFamily="34" charset="0"/>
              </a:rPr>
              <a:t>Συνεχής λειτουργία</a:t>
            </a:r>
          </a:p>
          <a:p>
            <a:pPr marL="0" indent="0">
              <a:buNone/>
            </a:pPr>
            <a:r>
              <a:rPr lang="el-GR" cap="none" dirty="0" smtClean="0">
                <a:latin typeface="Calibri" panose="020F0502020204030204" pitchFamily="34" charset="0"/>
                <a:cs typeface="Calibri" panose="020F0502020204030204" pitchFamily="34" charset="0"/>
              </a:rPr>
              <a:t>Σταθερή ή Ρυθμιζόμενη Γωνία Ανάμιξης 90-180</a:t>
            </a:r>
            <a:r>
              <a:rPr lang="el-GR" cap="none" baseline="30000" dirty="0" smtClean="0">
                <a:latin typeface="Calibri" panose="020F0502020204030204" pitchFamily="34" charset="0"/>
                <a:cs typeface="Calibri" panose="020F0502020204030204" pitchFamily="34" charset="0"/>
              </a:rPr>
              <a:t>ο</a:t>
            </a:r>
            <a:r>
              <a:rPr lang="el-GR" b="1" dirty="0" smtClean="0"/>
              <a:t> </a:t>
            </a:r>
            <a:endParaRPr lang="el-GR" dirty="0"/>
          </a:p>
          <a:p>
            <a:pPr marL="0" indent="0">
              <a:buNone/>
            </a:pPr>
            <a:r>
              <a:rPr lang="el-GR" cap="none" dirty="0" smtClean="0">
                <a:latin typeface="Calibri" panose="020F0502020204030204" pitchFamily="34" charset="0"/>
                <a:cs typeface="Calibri" panose="020F0502020204030204" pitchFamily="34" charset="0"/>
              </a:rPr>
              <a:t>Εύκολη φόρτωση </a:t>
            </a:r>
            <a:r>
              <a:rPr lang="el-GR" cap="none" dirty="0">
                <a:latin typeface="Calibri" panose="020F0502020204030204" pitchFamily="34" charset="0"/>
                <a:cs typeface="Calibri" panose="020F0502020204030204" pitchFamily="34" charset="0"/>
              </a:rPr>
              <a:t>και </a:t>
            </a:r>
            <a:r>
              <a:rPr lang="el-GR" cap="none" dirty="0" smtClean="0">
                <a:latin typeface="Calibri" panose="020F0502020204030204" pitchFamily="34" charset="0"/>
                <a:cs typeface="Calibri" panose="020F0502020204030204" pitchFamily="34" charset="0"/>
              </a:rPr>
              <a:t>εκφόρτωση φιαλιδίων</a:t>
            </a:r>
          </a:p>
          <a:p>
            <a:pPr marL="0" indent="0">
              <a:buNone/>
            </a:pPr>
            <a:r>
              <a:rPr lang="el-GR" cap="none" dirty="0" smtClean="0">
                <a:latin typeface="Calibri" panose="020F0502020204030204" pitchFamily="34" charset="0"/>
                <a:cs typeface="Calibri" panose="020F0502020204030204" pitchFamily="34" charset="0"/>
              </a:rPr>
              <a:t>Εναλλασσόμενοι Δίσκοι</a:t>
            </a:r>
            <a:endParaRPr lang="el-GR" cap="none" dirty="0">
              <a:latin typeface="Calibri" panose="020F0502020204030204" pitchFamily="34" charset="0"/>
              <a:cs typeface="Calibri" panose="020F0502020204030204" pitchFamily="34" charset="0"/>
            </a:endParaRPr>
          </a:p>
          <a:p>
            <a:pPr marL="0" indent="0">
              <a:buNone/>
            </a:pPr>
            <a:endParaRPr lang="el-GR" dirty="0"/>
          </a:p>
        </p:txBody>
      </p:sp>
      <p:pic>
        <p:nvPicPr>
          <p:cNvPr id="6" name="Εικόνα 5" descr="E:\SissyKiro\Desktop\Tube rotator\mrclab_specs\1550-1650\TMO1650PICL(1).png"/>
          <p:cNvPicPr/>
          <p:nvPr/>
        </p:nvPicPr>
        <p:blipFill rotWithShape="1">
          <a:blip r:embed="rId2">
            <a:extLst>
              <a:ext uri="{28A0092B-C50C-407E-A947-70E740481C1C}">
                <a14:useLocalDpi xmlns:a14="http://schemas.microsoft.com/office/drawing/2010/main" val="0"/>
              </a:ext>
            </a:extLst>
          </a:blip>
          <a:srcRect l="18079" r="17304"/>
          <a:stretch/>
        </p:blipFill>
        <p:spPr bwMode="auto">
          <a:xfrm>
            <a:off x="4729488" y="1865055"/>
            <a:ext cx="2017574" cy="2098466"/>
          </a:xfrm>
          <a:prstGeom prst="rect">
            <a:avLst/>
          </a:prstGeom>
          <a:noFill/>
          <a:ln>
            <a:noFill/>
          </a:ln>
          <a:extLst>
            <a:ext uri="{53640926-AAD7-44D8-BBD7-CCE9431645EC}">
              <a14:shadowObscured xmlns:a14="http://schemas.microsoft.com/office/drawing/2010/main"/>
            </a:ext>
          </a:extLst>
        </p:spPr>
      </p:pic>
      <p:pic>
        <p:nvPicPr>
          <p:cNvPr id="8" name="Εικόνα 7" descr="E:\SissyKiro\Desktop\Tube rotator\mrclab_specs\1100-1700\TMO1700PICL(1).png"/>
          <p:cNvPicPr/>
          <p:nvPr/>
        </p:nvPicPr>
        <p:blipFill rotWithShape="1">
          <a:blip r:embed="rId3">
            <a:extLst>
              <a:ext uri="{28A0092B-C50C-407E-A947-70E740481C1C}">
                <a14:useLocalDpi xmlns:a14="http://schemas.microsoft.com/office/drawing/2010/main" val="0"/>
              </a:ext>
            </a:extLst>
          </a:blip>
          <a:srcRect l="21761" r="21901"/>
          <a:stretch/>
        </p:blipFill>
        <p:spPr bwMode="auto">
          <a:xfrm>
            <a:off x="6606429" y="3371121"/>
            <a:ext cx="1851772" cy="220604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938571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quarter" idx="4294967295"/>
          </p:nvPr>
        </p:nvSpPr>
        <p:spPr>
          <a:xfrm>
            <a:off x="4800599" y="1583699"/>
            <a:ext cx="3600450" cy="4205260"/>
          </a:xfrm>
          <a:prstGeom prst="rect">
            <a:avLst/>
          </a:prstGeom>
        </p:spPr>
        <p:txBody>
          <a:bodyPr/>
          <a:lstStyle/>
          <a:p>
            <a:pPr marL="0" indent="0">
              <a:buNone/>
            </a:pPr>
            <a:r>
              <a:rPr lang="en-GB" b="1" cap="none" dirty="0" smtClean="0">
                <a:latin typeface="Calibri" panose="020F0502020204030204" pitchFamily="34" charset="0"/>
                <a:cs typeface="Calibri" panose="020F0502020204030204" pitchFamily="34" charset="0"/>
              </a:rPr>
              <a:t>CEL-GRO TISSUE CULTURE ROTATOR</a:t>
            </a:r>
            <a:endParaRPr lang="el-GR" b="1" cap="none" dirty="0" smtClean="0">
              <a:latin typeface="Calibri" panose="020F0502020204030204" pitchFamily="34" charset="0"/>
              <a:cs typeface="Calibri" panose="020F0502020204030204" pitchFamily="34" charset="0"/>
            </a:endParaRPr>
          </a:p>
          <a:p>
            <a:pPr marL="0" indent="0">
              <a:buNone/>
            </a:pPr>
            <a:r>
              <a:rPr lang="el-GR" cap="none" dirty="0" smtClean="0">
                <a:latin typeface="Calibri" panose="020F0502020204030204" pitchFamily="34" charset="0"/>
                <a:cs typeface="Calibri" panose="020F0502020204030204" pitchFamily="34" charset="0"/>
              </a:rPr>
              <a:t>Βέλτιστα αποτελέσματα καλλιέργειας με ήπια περιστροφική κίνηση.</a:t>
            </a:r>
          </a:p>
          <a:p>
            <a:pPr marL="0" indent="0">
              <a:buNone/>
            </a:pPr>
            <a:r>
              <a:rPr lang="el-GR" cap="none" dirty="0" smtClean="0">
                <a:latin typeface="Calibri" panose="020F0502020204030204" pitchFamily="34" charset="0"/>
                <a:cs typeface="Calibri" panose="020F0502020204030204" pitchFamily="34" charset="0"/>
              </a:rPr>
              <a:t>Χρήση κινητήρα χωρίς ψήκτρες με μηδαμινές απαιτήσεις συντήρησης.</a:t>
            </a:r>
          </a:p>
          <a:p>
            <a:pPr marL="0" indent="0">
              <a:buNone/>
            </a:pPr>
            <a:r>
              <a:rPr lang="el-GR" cap="none" dirty="0" smtClean="0">
                <a:latin typeface="Calibri" panose="020F0502020204030204" pitchFamily="34" charset="0"/>
                <a:cs typeface="Calibri" panose="020F0502020204030204" pitchFamily="34" charset="0"/>
              </a:rPr>
              <a:t>Το μονό τύμπανο έχει ρυθμιζόμενη γωνία και ταχύτητα ενώ το διπλό σταθερή γωνία και ταχύτητα</a:t>
            </a:r>
          </a:p>
        </p:txBody>
      </p:sp>
      <p:pic>
        <p:nvPicPr>
          <p:cNvPr id="9" name="Εικόνα 8" descr="E:\SissyKiro\Desktop\Tube rotator\thermo\Νέος φάκελος (4)\cq5dam.thumbnail.450.450 (1).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5354" y="1583699"/>
            <a:ext cx="2848508" cy="3378573"/>
          </a:xfrm>
          <a:prstGeom prst="rect">
            <a:avLst/>
          </a:prstGeom>
          <a:noFill/>
          <a:ln>
            <a:noFill/>
          </a:ln>
        </p:spPr>
      </p:pic>
    </p:spTree>
    <p:extLst>
      <p:ext uri="{BB962C8B-B14F-4D97-AF65-F5344CB8AC3E}">
        <p14:creationId xmlns:p14="http://schemas.microsoft.com/office/powerpoint/2010/main" val="40537500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quarter" idx="4294967295"/>
          </p:nvPr>
        </p:nvSpPr>
        <p:spPr>
          <a:xfrm>
            <a:off x="4276166" y="1771315"/>
            <a:ext cx="3990884" cy="2867921"/>
          </a:xfrm>
          <a:prstGeom prst="rect">
            <a:avLst/>
          </a:prstGeom>
        </p:spPr>
        <p:txBody>
          <a:bodyPr>
            <a:normAutofit fontScale="92500" lnSpcReduction="20000"/>
          </a:bodyPr>
          <a:lstStyle/>
          <a:p>
            <a:pPr marL="0" indent="0">
              <a:buNone/>
            </a:pPr>
            <a:r>
              <a:rPr lang="en-GB" sz="1650" b="1" dirty="0" err="1">
                <a:latin typeface="Calibri" panose="020F0502020204030204" pitchFamily="34" charset="0"/>
                <a:cs typeface="Calibri" panose="020F0502020204030204" pitchFamily="34" charset="0"/>
              </a:rPr>
              <a:t>B</a:t>
            </a:r>
            <a:r>
              <a:rPr lang="en-GB" sz="1650" b="1" dirty="0" err="1">
                <a:latin typeface="Calibri" panose="020F0502020204030204" pitchFamily="34" charset="0"/>
                <a:cs typeface="Calibri" panose="020F0502020204030204" pitchFamily="34" charset="0"/>
              </a:rPr>
              <a:t>oekel</a:t>
            </a:r>
            <a:r>
              <a:rPr lang="en-GB" sz="1650" b="1" dirty="0">
                <a:latin typeface="Calibri" panose="020F0502020204030204" pitchFamily="34" charset="0"/>
                <a:cs typeface="Calibri" panose="020F0502020204030204" pitchFamily="34" charset="0"/>
              </a:rPr>
              <a:t> Mini Tube Rotator</a:t>
            </a:r>
          </a:p>
          <a:p>
            <a:pPr marL="0" indent="0">
              <a:buNone/>
            </a:pPr>
            <a:r>
              <a:rPr lang="en-GB" sz="1650" b="1" dirty="0">
                <a:latin typeface="Calibri" panose="020F0502020204030204" pitchFamily="34" charset="0"/>
                <a:cs typeface="Calibri" panose="020F0502020204030204" pitchFamily="34" charset="0"/>
              </a:rPr>
              <a:t>model 260750</a:t>
            </a:r>
            <a:endParaRPr lang="el-GR" sz="1650" b="1" dirty="0">
              <a:latin typeface="Calibri" panose="020F0502020204030204" pitchFamily="34" charset="0"/>
              <a:cs typeface="Calibri" panose="020F0502020204030204" pitchFamily="34" charset="0"/>
            </a:endParaRPr>
          </a:p>
          <a:p>
            <a:pPr marL="0" indent="0">
              <a:buNone/>
            </a:pPr>
            <a:r>
              <a:rPr lang="el-GR" sz="1650" dirty="0">
                <a:latin typeface="Calibri" panose="020F0502020204030204" pitchFamily="34" charset="0"/>
                <a:cs typeface="Calibri" panose="020F0502020204030204" pitchFamily="34" charset="0"/>
              </a:rPr>
              <a:t>Μεταβλητή ταχύτητα με </a:t>
            </a:r>
            <a:r>
              <a:rPr lang="en-GB" sz="1650" dirty="0">
                <a:latin typeface="Calibri" panose="020F0502020204030204" pitchFamily="34" charset="0"/>
                <a:cs typeface="Calibri" panose="020F0502020204030204" pitchFamily="34" charset="0"/>
              </a:rPr>
              <a:t>LCD </a:t>
            </a:r>
            <a:r>
              <a:rPr lang="el-GR" sz="1650" dirty="0">
                <a:latin typeface="Calibri" panose="020F0502020204030204" pitchFamily="34" charset="0"/>
                <a:cs typeface="Calibri" panose="020F0502020204030204" pitchFamily="34" charset="0"/>
              </a:rPr>
              <a:t>οθόνη </a:t>
            </a:r>
          </a:p>
          <a:p>
            <a:pPr marL="0" indent="0">
              <a:buNone/>
            </a:pPr>
            <a:r>
              <a:rPr lang="el-GR" sz="1650" dirty="0">
                <a:latin typeface="Calibri" panose="020F0502020204030204" pitchFamily="34" charset="0"/>
                <a:cs typeface="Calibri" panose="020F0502020204030204" pitchFamily="34" charset="0"/>
              </a:rPr>
              <a:t>Διαθέτει </a:t>
            </a:r>
            <a:r>
              <a:rPr lang="el-GR" sz="1650" dirty="0" err="1">
                <a:latin typeface="Calibri" panose="020F0502020204030204" pitchFamily="34" charset="0"/>
                <a:cs typeface="Calibri" panose="020F0502020204030204" pitchFamily="34" charset="0"/>
              </a:rPr>
              <a:t>καρουζ</a:t>
            </a:r>
            <a:r>
              <a:rPr lang="el-GR" sz="1650" dirty="0" err="1">
                <a:latin typeface="Calibri" panose="020F0502020204030204" pitchFamily="34" charset="0"/>
                <a:cs typeface="Calibri" panose="020F0502020204030204" pitchFamily="34" charset="0"/>
              </a:rPr>
              <a:t>έ</a:t>
            </a:r>
            <a:r>
              <a:rPr lang="el-GR" sz="1650" dirty="0" err="1">
                <a:latin typeface="Calibri" panose="020F0502020204030204" pitchFamily="34" charset="0"/>
                <a:cs typeface="Calibri" panose="020F0502020204030204" pitchFamily="34" charset="0"/>
              </a:rPr>
              <a:t>λ</a:t>
            </a:r>
            <a:r>
              <a:rPr lang="el-GR" sz="1650" dirty="0">
                <a:latin typeface="Calibri" panose="020F0502020204030204" pitchFamily="34" charset="0"/>
                <a:cs typeface="Calibri" panose="020F0502020204030204" pitchFamily="34" charset="0"/>
              </a:rPr>
              <a:t> για 36 1.5 </a:t>
            </a:r>
            <a:r>
              <a:rPr lang="en-GB" sz="1650" dirty="0">
                <a:latin typeface="Calibri" panose="020F0502020204030204" pitchFamily="34" charset="0"/>
                <a:cs typeface="Calibri" panose="020F0502020204030204" pitchFamily="34" charset="0"/>
              </a:rPr>
              <a:t>ml </a:t>
            </a:r>
            <a:r>
              <a:rPr lang="el-GR" sz="1650" dirty="0">
                <a:latin typeface="Calibri" panose="020F0502020204030204" pitchFamily="34" charset="0"/>
                <a:cs typeface="Calibri" panose="020F0502020204030204" pitchFamily="34" charset="0"/>
              </a:rPr>
              <a:t>/</a:t>
            </a:r>
            <a:r>
              <a:rPr lang="en-GB" sz="1650" dirty="0">
                <a:latin typeface="Calibri" panose="020F0502020204030204" pitchFamily="34" charset="0"/>
                <a:cs typeface="Calibri" panose="020F0502020204030204" pitchFamily="34" charset="0"/>
              </a:rPr>
              <a:t> </a:t>
            </a:r>
            <a:r>
              <a:rPr lang="el-GR" sz="1650" dirty="0">
                <a:latin typeface="Calibri" panose="020F0502020204030204" pitchFamily="34" charset="0"/>
                <a:cs typeface="Calibri" panose="020F0502020204030204" pitchFamily="34" charset="0"/>
              </a:rPr>
              <a:t>2</a:t>
            </a:r>
            <a:r>
              <a:rPr lang="en-GB" sz="1650" dirty="0">
                <a:latin typeface="Calibri" panose="020F0502020204030204" pitchFamily="34" charset="0"/>
                <a:cs typeface="Calibri" panose="020F0502020204030204" pitchFamily="34" charset="0"/>
              </a:rPr>
              <a:t>.</a:t>
            </a:r>
            <a:r>
              <a:rPr lang="el-GR" sz="1650" dirty="0">
                <a:latin typeface="Calibri" panose="020F0502020204030204" pitchFamily="34" charset="0"/>
                <a:cs typeface="Calibri" panose="020F0502020204030204" pitchFamily="34" charset="0"/>
              </a:rPr>
              <a:t>0 </a:t>
            </a:r>
            <a:r>
              <a:rPr lang="en-GB" sz="1650" dirty="0">
                <a:latin typeface="Calibri" panose="020F0502020204030204" pitchFamily="34" charset="0"/>
                <a:cs typeface="Calibri" panose="020F0502020204030204" pitchFamily="34" charset="0"/>
              </a:rPr>
              <a:t>ml</a:t>
            </a:r>
            <a:r>
              <a:rPr lang="el-GR" sz="1650" dirty="0">
                <a:latin typeface="Calibri" panose="020F0502020204030204" pitchFamily="34" charset="0"/>
                <a:cs typeface="Calibri" panose="020F0502020204030204" pitchFamily="34" charset="0"/>
              </a:rPr>
              <a:t> φιαλίδια</a:t>
            </a:r>
          </a:p>
          <a:p>
            <a:pPr marL="0" indent="0">
              <a:buNone/>
            </a:pPr>
            <a:r>
              <a:rPr lang="el-GR" sz="1650" dirty="0">
                <a:latin typeface="Calibri" panose="020F0502020204030204" pitchFamily="34" charset="0"/>
                <a:cs typeface="Calibri" panose="020F0502020204030204" pitchFamily="34" charset="0"/>
              </a:rPr>
              <a:t>Πλήρη</a:t>
            </a:r>
            <a:r>
              <a:rPr lang="el-GR" sz="1650" dirty="0">
                <a:latin typeface="Calibri" panose="020F0502020204030204" pitchFamily="34" charset="0"/>
                <a:cs typeface="Calibri" panose="020F0502020204030204" pitchFamily="34" charset="0"/>
              </a:rPr>
              <a:t>ς</a:t>
            </a:r>
            <a:r>
              <a:rPr lang="el-GR" sz="1650" dirty="0">
                <a:latin typeface="Calibri" panose="020F0502020204030204" pitchFamily="34" charset="0"/>
                <a:cs typeface="Calibri" panose="020F0502020204030204" pitchFamily="34" charset="0"/>
              </a:rPr>
              <a:t> περιστροφή 360</a:t>
            </a:r>
            <a:r>
              <a:rPr lang="el-GR" sz="1650" baseline="30000" dirty="0">
                <a:latin typeface="Calibri" panose="020F0502020204030204" pitchFamily="34" charset="0"/>
                <a:cs typeface="Calibri" panose="020F0502020204030204" pitchFamily="34" charset="0"/>
              </a:rPr>
              <a:t>ο</a:t>
            </a:r>
            <a:r>
              <a:rPr lang="el-GR" sz="1650" dirty="0">
                <a:latin typeface="Calibri" panose="020F0502020204030204" pitchFamily="34" charset="0"/>
                <a:cs typeface="Calibri" panose="020F0502020204030204" pitchFamily="34" charset="0"/>
              </a:rPr>
              <a:t> </a:t>
            </a:r>
          </a:p>
          <a:p>
            <a:pPr marL="0" indent="0">
              <a:buNone/>
            </a:pPr>
            <a:r>
              <a:rPr lang="el-GR" sz="1650" dirty="0">
                <a:latin typeface="Calibri" panose="020F0502020204030204" pitchFamily="34" charset="0"/>
                <a:cs typeface="Calibri" panose="020F0502020204030204" pitchFamily="34" charset="0"/>
              </a:rPr>
              <a:t>0-90</a:t>
            </a:r>
            <a:r>
              <a:rPr lang="el-GR" sz="1650" baseline="30000" dirty="0">
                <a:latin typeface="Calibri" panose="020F0502020204030204" pitchFamily="34" charset="0"/>
                <a:cs typeface="Calibri" panose="020F0502020204030204" pitchFamily="34" charset="0"/>
              </a:rPr>
              <a:t>ο</a:t>
            </a:r>
            <a:r>
              <a:rPr lang="el-GR" sz="1650" dirty="0">
                <a:latin typeface="Calibri" panose="020F0502020204030204" pitchFamily="34" charset="0"/>
                <a:cs typeface="Calibri" panose="020F0502020204030204" pitchFamily="34" charset="0"/>
              </a:rPr>
              <a:t> ρυθμιζόμενη γωνία ανάμιξης</a:t>
            </a:r>
          </a:p>
          <a:p>
            <a:pPr marL="0" indent="0">
              <a:buNone/>
            </a:pPr>
            <a:r>
              <a:rPr lang="el-GR" sz="1650" dirty="0">
                <a:latin typeface="Calibri" panose="020F0502020204030204" pitchFamily="34" charset="0"/>
                <a:cs typeface="Calibri" panose="020F0502020204030204" pitchFamily="34" charset="0"/>
              </a:rPr>
              <a:t>Μικρές διαστάσεις</a:t>
            </a:r>
          </a:p>
          <a:p>
            <a:pPr marL="0" indent="0">
              <a:buNone/>
            </a:pPr>
            <a:r>
              <a:rPr lang="el-GR" sz="1650" dirty="0">
                <a:latin typeface="Calibri" panose="020F0502020204030204" pitchFamily="34" charset="0"/>
                <a:cs typeface="Calibri" panose="020F0502020204030204" pitchFamily="34" charset="0"/>
              </a:rPr>
              <a:t>Εναλλάξιμα </a:t>
            </a:r>
            <a:r>
              <a:rPr lang="el-GR" sz="1650" dirty="0" err="1">
                <a:latin typeface="Calibri" panose="020F0502020204030204" pitchFamily="34" charset="0"/>
                <a:cs typeface="Calibri" panose="020F0502020204030204" pitchFamily="34" charset="0"/>
              </a:rPr>
              <a:t>καρουζέλ</a:t>
            </a:r>
            <a:endParaRPr lang="el-GR" sz="1650" dirty="0">
              <a:latin typeface="Calibri" panose="020F0502020204030204" pitchFamily="34" charset="0"/>
              <a:cs typeface="Calibri" panose="020F0502020204030204" pitchFamily="34" charset="0"/>
            </a:endParaRPr>
          </a:p>
          <a:p>
            <a:pPr marL="0" indent="0">
              <a:buNone/>
            </a:pPr>
            <a:r>
              <a:rPr lang="el-GR" sz="1650" dirty="0">
                <a:latin typeface="Calibri" panose="020F0502020204030204" pitchFamily="34" charset="0"/>
                <a:cs typeface="Calibri" panose="020F0502020204030204" pitchFamily="34" charset="0"/>
              </a:rPr>
              <a:t>Συμβατό με ψυχρό θάλαμο και ι</a:t>
            </a:r>
            <a:r>
              <a:rPr lang="en-GB" sz="1650" dirty="0">
                <a:latin typeface="Calibri" panose="020F0502020204030204" pitchFamily="34" charset="0"/>
                <a:cs typeface="Calibri" panose="020F0502020204030204" pitchFamily="34" charset="0"/>
              </a:rPr>
              <a:t>incubator</a:t>
            </a:r>
            <a:endParaRPr lang="el-GR" sz="1650" dirty="0">
              <a:latin typeface="Calibri" panose="020F0502020204030204" pitchFamily="34" charset="0"/>
              <a:cs typeface="Calibri" panose="020F0502020204030204" pitchFamily="34" charset="0"/>
            </a:endParaRPr>
          </a:p>
          <a:p>
            <a:endParaRPr lang="el-GR" dirty="0"/>
          </a:p>
        </p:txBody>
      </p:sp>
      <p:pic>
        <p:nvPicPr>
          <p:cNvPr id="4" name="Εικόνα 3" descr="E:\SissyKiro\Desktop\Tube rotator\boekel\rock_mini_tube_rotator.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8343" y="1771314"/>
            <a:ext cx="2571596" cy="2938518"/>
          </a:xfrm>
          <a:prstGeom prst="rect">
            <a:avLst/>
          </a:prstGeom>
          <a:noFill/>
          <a:ln>
            <a:noFill/>
          </a:ln>
        </p:spPr>
      </p:pic>
      <p:sp>
        <p:nvSpPr>
          <p:cNvPr id="5" name="TextBox 4"/>
          <p:cNvSpPr txBox="1"/>
          <p:nvPr/>
        </p:nvSpPr>
        <p:spPr>
          <a:xfrm>
            <a:off x="1674159" y="978275"/>
            <a:ext cx="5834289" cy="507831"/>
          </a:xfrm>
          <a:prstGeom prst="rect">
            <a:avLst/>
          </a:prstGeom>
          <a:noFill/>
        </p:spPr>
        <p:txBody>
          <a:bodyPr wrap="none" rtlCol="0">
            <a:spAutoFit/>
          </a:bodyPr>
          <a:lstStyle/>
          <a:p>
            <a:r>
              <a:rPr lang="el-GR" sz="2700" b="1" dirty="0">
                <a:solidFill>
                  <a:srgbClr val="0000FF"/>
                </a:solidFill>
                <a:latin typeface="Calibri" panose="020F0502020204030204" pitchFamily="34" charset="0"/>
                <a:cs typeface="Calibri" panose="020F0502020204030204" pitchFamily="34" charset="0"/>
              </a:rPr>
              <a:t>Διατάξεις με </a:t>
            </a:r>
            <a:r>
              <a:rPr lang="en-GB" sz="2700" b="1" dirty="0">
                <a:solidFill>
                  <a:srgbClr val="0000FF"/>
                </a:solidFill>
                <a:latin typeface="Calibri" panose="020F0502020204030204" pitchFamily="34" charset="0"/>
                <a:cs typeface="Calibri" panose="020F0502020204030204" pitchFamily="34" charset="0"/>
              </a:rPr>
              <a:t>mount Drive </a:t>
            </a:r>
            <a:r>
              <a:rPr lang="el-GR" sz="2700" b="1" dirty="0">
                <a:solidFill>
                  <a:srgbClr val="0000FF"/>
                </a:solidFill>
                <a:latin typeface="Calibri" panose="020F0502020204030204" pitchFamily="34" charset="0"/>
                <a:cs typeface="Calibri" panose="020F0502020204030204" pitchFamily="34" charset="0"/>
              </a:rPr>
              <a:t>και Πτερύγια</a:t>
            </a:r>
            <a:endParaRPr lang="el-GR" sz="2700" b="1" dirty="0">
              <a:solidFill>
                <a:srgbClr val="0000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4727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sz="quarter" idx="4294967295"/>
          </p:nvPr>
        </p:nvSpPr>
        <p:spPr>
          <a:xfrm>
            <a:off x="644298" y="1603870"/>
            <a:ext cx="7772870" cy="2568080"/>
          </a:xfrm>
          <a:prstGeom prst="rect">
            <a:avLst/>
          </a:prstGeom>
        </p:spPr>
        <p:txBody>
          <a:bodyPr/>
          <a:lstStyle/>
          <a:p>
            <a:pPr marL="0" indent="0">
              <a:buNone/>
            </a:pPr>
            <a:r>
              <a:rPr lang="el-GR" b="1" cap="none" dirty="0" smtClean="0">
                <a:latin typeface="Calibri" panose="020F0502020204030204" pitchFamily="34" charset="0"/>
                <a:cs typeface="Calibri" panose="020F0502020204030204" pitchFamily="34" charset="0"/>
              </a:rPr>
              <a:t>		</a:t>
            </a:r>
            <a:r>
              <a:rPr lang="en-GB" b="1" cap="none" dirty="0" err="1" smtClean="0">
                <a:latin typeface="Calibri" panose="020F0502020204030204" pitchFamily="34" charset="0"/>
                <a:cs typeface="Calibri" panose="020F0502020204030204" pitchFamily="34" charset="0"/>
              </a:rPr>
              <a:t>Pensa</a:t>
            </a:r>
            <a:r>
              <a:rPr lang="en-GB" b="1" cap="none" dirty="0" smtClean="0">
                <a:latin typeface="Calibri" panose="020F0502020204030204" pitchFamily="34" charset="0"/>
                <a:cs typeface="Calibri" panose="020F0502020204030204" pitchFamily="34" charset="0"/>
              </a:rPr>
              <a:t> LAB 			</a:t>
            </a:r>
            <a:r>
              <a:rPr lang="el-GR" b="1" cap="none" dirty="0" smtClean="0">
                <a:latin typeface="Calibri" panose="020F0502020204030204" pitchFamily="34" charset="0"/>
                <a:cs typeface="Calibri" panose="020F0502020204030204" pitchFamily="34" charset="0"/>
              </a:rPr>
              <a:t>Θέμα </a:t>
            </a:r>
            <a:r>
              <a:rPr lang="el-GR" b="1" cap="none" dirty="0" err="1" smtClean="0">
                <a:latin typeface="Calibri" panose="020F0502020204030204" pitchFamily="34" charset="0"/>
                <a:cs typeface="Calibri" panose="020F0502020204030204" pitchFamily="34" charset="0"/>
              </a:rPr>
              <a:t>Εμβιομηχανικής</a:t>
            </a:r>
            <a:r>
              <a:rPr lang="el-GR" b="1" cap="none" dirty="0" smtClean="0">
                <a:latin typeface="Calibri" panose="020F0502020204030204" pitchFamily="34" charset="0"/>
                <a:cs typeface="Calibri" panose="020F0502020204030204" pitchFamily="34" charset="0"/>
              </a:rPr>
              <a:t> 2012-2013								Νίκος </a:t>
            </a:r>
            <a:r>
              <a:rPr lang="el-GR" b="1" cap="none" dirty="0" err="1" smtClean="0">
                <a:latin typeface="Calibri" panose="020F0502020204030204" pitchFamily="34" charset="0"/>
                <a:cs typeface="Calibri" panose="020F0502020204030204" pitchFamily="34" charset="0"/>
              </a:rPr>
              <a:t>Καβαλόπουλος</a:t>
            </a:r>
            <a:endParaRPr lang="el-GR" b="1" cap="none" dirty="0" smtClean="0">
              <a:latin typeface="Calibri" panose="020F0502020204030204" pitchFamily="34" charset="0"/>
              <a:cs typeface="Calibri" panose="020F0502020204030204" pitchFamily="34" charset="0"/>
            </a:endParaRPr>
          </a:p>
          <a:p>
            <a:pPr marL="0" indent="0">
              <a:buNone/>
            </a:pPr>
            <a:endParaRPr lang="el-GR" dirty="0"/>
          </a:p>
        </p:txBody>
      </p:sp>
      <p:pic>
        <p:nvPicPr>
          <p:cNvPr id="4" name="Εικόνα 3" descr="labnet1.jpg"/>
          <p:cNvPicPr/>
          <p:nvPr/>
        </p:nvPicPr>
        <p:blipFill rotWithShape="1">
          <a:blip r:embed="rId2">
            <a:extLst>
              <a:ext uri="{28A0092B-C50C-407E-A947-70E740481C1C}">
                <a14:useLocalDpi xmlns:a14="http://schemas.microsoft.com/office/drawing/2010/main" val="0"/>
              </a:ext>
            </a:extLst>
          </a:blip>
          <a:srcRect l="11111" t="5353" r="16880" b="6812"/>
          <a:stretch/>
        </p:blipFill>
        <p:spPr bwMode="auto">
          <a:xfrm>
            <a:off x="423175" y="3611989"/>
            <a:ext cx="3015973" cy="2935508"/>
          </a:xfrm>
          <a:prstGeom prst="rect">
            <a:avLst/>
          </a:prstGeom>
          <a:noFill/>
          <a:ln>
            <a:noFill/>
          </a:ln>
          <a:extLst>
            <a:ext uri="{53640926-AAD7-44D8-BBD7-CCE9431645EC}">
              <a14:shadowObscured xmlns:a14="http://schemas.microsoft.com/office/drawing/2010/main"/>
            </a:ext>
          </a:extLst>
        </p:spPr>
      </p:pic>
      <p:pic>
        <p:nvPicPr>
          <p:cNvPr id="5" name="Εικόνα 4"/>
          <p:cNvPicPr>
            <a:picLocks noChangeAspect="1"/>
          </p:cNvPicPr>
          <p:nvPr/>
        </p:nvPicPr>
        <p:blipFill rotWithShape="1">
          <a:blip r:embed="rId3"/>
          <a:srcRect l="34998" t="12728" r="27275" b="12424"/>
          <a:stretch/>
        </p:blipFill>
        <p:spPr>
          <a:xfrm>
            <a:off x="5250982" y="3276215"/>
            <a:ext cx="2561666" cy="2871752"/>
          </a:xfrm>
          <a:prstGeom prst="rect">
            <a:avLst/>
          </a:prstGeom>
        </p:spPr>
      </p:pic>
    </p:spTree>
    <p:extLst>
      <p:ext uri="{BB962C8B-B14F-4D97-AF65-F5344CB8AC3E}">
        <p14:creationId xmlns:p14="http://schemas.microsoft.com/office/powerpoint/2010/main" val="24512405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0" y="857250"/>
            <a:ext cx="4506686" cy="1169126"/>
          </a:xfrm>
        </p:spPr>
        <p:txBody>
          <a:bodyPr>
            <a:noAutofit/>
          </a:bodyPr>
          <a:lstStyle/>
          <a:p>
            <a:r>
              <a:rPr lang="el-GR" sz="1800" dirty="0">
                <a:latin typeface="Times New Roman" panose="02020603050405020304" pitchFamily="18" charset="0"/>
                <a:cs typeface="Times New Roman" panose="02020603050405020304" pitchFamily="18" charset="0"/>
              </a:rPr>
              <a:t>Εθνικό Μετσόβιο Πολυτεχνείο</a:t>
            </a:r>
            <a:br>
              <a:rPr lang="el-GR" sz="1800" dirty="0">
                <a:latin typeface="Times New Roman" panose="02020603050405020304" pitchFamily="18" charset="0"/>
                <a:cs typeface="Times New Roman" panose="02020603050405020304" pitchFamily="18" charset="0"/>
              </a:rPr>
            </a:br>
            <a:r>
              <a:rPr lang="el-GR" sz="1800" dirty="0">
                <a:latin typeface="Times New Roman" panose="02020603050405020304" pitchFamily="18" charset="0"/>
                <a:cs typeface="Times New Roman" panose="02020603050405020304" pitchFamily="18" charset="0"/>
              </a:rPr>
              <a:t>Σχολή Μηχανολόγων Μηχανικών</a:t>
            </a:r>
            <a:br>
              <a:rPr lang="el-GR" sz="1800" dirty="0">
                <a:latin typeface="Times New Roman" panose="02020603050405020304" pitchFamily="18" charset="0"/>
                <a:cs typeface="Times New Roman" panose="02020603050405020304" pitchFamily="18" charset="0"/>
              </a:rPr>
            </a:br>
            <a:r>
              <a:rPr lang="el-GR" sz="1800" dirty="0">
                <a:latin typeface="Times New Roman" panose="02020603050405020304" pitchFamily="18" charset="0"/>
                <a:cs typeface="Times New Roman" panose="02020603050405020304" pitchFamily="18" charset="0"/>
              </a:rPr>
              <a:t>Τομέας Μηχανολογικών Κατασκευών και Αυτομάτου Ελέγχου</a:t>
            </a:r>
          </a:p>
        </p:txBody>
      </p:sp>
      <p:sp>
        <p:nvSpPr>
          <p:cNvPr id="3" name="Υπότιτλος 2"/>
          <p:cNvSpPr>
            <a:spLocks noGrp="1"/>
          </p:cNvSpPr>
          <p:nvPr>
            <p:ph type="subTitle" idx="1"/>
          </p:nvPr>
        </p:nvSpPr>
        <p:spPr>
          <a:xfrm>
            <a:off x="3340925" y="2816231"/>
            <a:ext cx="5176059" cy="1627314"/>
          </a:xfrm>
        </p:spPr>
        <p:txBody>
          <a:bodyPr>
            <a:noAutofit/>
          </a:bodyPr>
          <a:lstStyle/>
          <a:p>
            <a:r>
              <a:rPr lang="el-GR" sz="2700" b="1" dirty="0" err="1">
                <a:latin typeface="Times New Roman" panose="02020603050405020304" pitchFamily="18" charset="0"/>
                <a:cs typeface="Times New Roman" panose="02020603050405020304" pitchFamily="18" charset="0"/>
              </a:rPr>
              <a:t>Καταγραφέας</a:t>
            </a:r>
            <a:r>
              <a:rPr lang="el-GR" sz="2700" b="1" dirty="0">
                <a:latin typeface="Times New Roman" panose="02020603050405020304" pitchFamily="18" charset="0"/>
                <a:cs typeface="Times New Roman" panose="02020603050405020304" pitchFamily="18" charset="0"/>
              </a:rPr>
              <a:t> συμπεριφοράς </a:t>
            </a:r>
          </a:p>
          <a:p>
            <a:r>
              <a:rPr lang="el-GR" sz="2700" b="1" dirty="0">
                <a:latin typeface="Times New Roman" panose="02020603050405020304" pitchFamily="18" charset="0"/>
                <a:cs typeface="Times New Roman" panose="02020603050405020304" pitchFamily="18" charset="0"/>
              </a:rPr>
              <a:t>βιολογικού μοντέλου</a:t>
            </a:r>
          </a:p>
          <a:p>
            <a:r>
              <a:rPr lang="en-US" sz="2700" b="1" dirty="0">
                <a:latin typeface="Times New Roman" panose="02020603050405020304" pitchFamily="18" charset="0"/>
                <a:cs typeface="Times New Roman" panose="02020603050405020304" pitchFamily="18" charset="0"/>
              </a:rPr>
              <a:t>Drosophila melanogaster</a:t>
            </a:r>
            <a:endParaRPr lang="el-GR" sz="27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7282543" y="5109211"/>
            <a:ext cx="1809206" cy="738664"/>
          </a:xfrm>
          <a:prstGeom prst="rect">
            <a:avLst/>
          </a:prstGeom>
          <a:noFill/>
        </p:spPr>
        <p:txBody>
          <a:bodyPr wrap="square" rtlCol="0">
            <a:spAutoFit/>
          </a:bodyPr>
          <a:lstStyle/>
          <a:p>
            <a:r>
              <a:rPr lang="el-GR" sz="1050" b="1" dirty="0">
                <a:latin typeface="Times New Roman" panose="02020603050405020304" pitchFamily="18" charset="0"/>
                <a:cs typeface="Times New Roman" panose="02020603050405020304" pitchFamily="18" charset="0"/>
              </a:rPr>
              <a:t>Όνομα: </a:t>
            </a:r>
            <a:r>
              <a:rPr lang="el-GR" sz="1050" b="1" dirty="0" err="1">
                <a:latin typeface="Times New Roman" panose="02020603050405020304" pitchFamily="18" charset="0"/>
                <a:cs typeface="Times New Roman" panose="02020603050405020304" pitchFamily="18" charset="0"/>
              </a:rPr>
              <a:t>Ζαζάνης</a:t>
            </a:r>
            <a:r>
              <a:rPr lang="el-GR" sz="1050" b="1" dirty="0">
                <a:latin typeface="Times New Roman" panose="02020603050405020304" pitchFamily="18" charset="0"/>
                <a:cs typeface="Times New Roman" panose="02020603050405020304" pitchFamily="18" charset="0"/>
              </a:rPr>
              <a:t> Αρτέμης</a:t>
            </a:r>
          </a:p>
          <a:p>
            <a:r>
              <a:rPr lang="el-GR" sz="1050" b="1" dirty="0">
                <a:latin typeface="Times New Roman" panose="02020603050405020304" pitchFamily="18" charset="0"/>
                <a:cs typeface="Times New Roman" panose="02020603050405020304" pitchFamily="18" charset="0"/>
              </a:rPr>
              <a:t>Αρ. </a:t>
            </a:r>
            <a:r>
              <a:rPr lang="el-GR" sz="1050" b="1" dirty="0" err="1">
                <a:latin typeface="Times New Roman" panose="02020603050405020304" pitchFamily="18" charset="0"/>
                <a:cs typeface="Times New Roman" panose="02020603050405020304" pitchFamily="18" charset="0"/>
              </a:rPr>
              <a:t>Μητ</a:t>
            </a:r>
            <a:r>
              <a:rPr lang="el-GR" sz="1050" b="1" dirty="0">
                <a:latin typeface="Times New Roman" panose="02020603050405020304" pitchFamily="18" charset="0"/>
                <a:cs typeface="Times New Roman" panose="02020603050405020304" pitchFamily="18" charset="0"/>
              </a:rPr>
              <a:t>. 2110084</a:t>
            </a:r>
          </a:p>
          <a:p>
            <a:r>
              <a:rPr lang="el-GR" sz="1050" b="1" dirty="0" err="1">
                <a:latin typeface="Times New Roman" panose="02020603050405020304" pitchFamily="18" charset="0"/>
                <a:cs typeface="Times New Roman" panose="02020603050405020304" pitchFamily="18" charset="0"/>
              </a:rPr>
              <a:t>Ημ</a:t>
            </a:r>
            <a:r>
              <a:rPr lang="el-GR" sz="1050" b="1" dirty="0">
                <a:latin typeface="Times New Roman" panose="02020603050405020304" pitchFamily="18" charset="0"/>
                <a:cs typeface="Times New Roman" panose="02020603050405020304" pitchFamily="18" charset="0"/>
              </a:rPr>
              <a:t>/νια: </a:t>
            </a:r>
            <a:r>
              <a:rPr lang="en-US" sz="1050" b="1" dirty="0">
                <a:latin typeface="Times New Roman" panose="02020603050405020304" pitchFamily="18" charset="0"/>
                <a:cs typeface="Times New Roman" panose="02020603050405020304" pitchFamily="18" charset="0"/>
              </a:rPr>
              <a:t>29</a:t>
            </a:r>
            <a:r>
              <a:rPr lang="el-GR" sz="1050" b="1" dirty="0">
                <a:latin typeface="Times New Roman" panose="02020603050405020304" pitchFamily="18" charset="0"/>
                <a:cs typeface="Times New Roman" panose="02020603050405020304" pitchFamily="18" charset="0"/>
              </a:rPr>
              <a:t>/</a:t>
            </a:r>
            <a:r>
              <a:rPr lang="en-US" sz="1050" b="1" dirty="0">
                <a:latin typeface="Times New Roman" panose="02020603050405020304" pitchFamily="18" charset="0"/>
                <a:cs typeface="Times New Roman" panose="02020603050405020304" pitchFamily="18" charset="0"/>
              </a:rPr>
              <a:t>10</a:t>
            </a:r>
            <a:r>
              <a:rPr lang="el-GR" sz="1050" b="1" dirty="0">
                <a:latin typeface="Times New Roman" panose="02020603050405020304" pitchFamily="18" charset="0"/>
                <a:cs typeface="Times New Roman" panose="02020603050405020304" pitchFamily="18" charset="0"/>
              </a:rPr>
              <a:t>/14</a:t>
            </a:r>
            <a:endParaRPr lang="en-US" sz="1050" b="1" dirty="0">
              <a:latin typeface="Times New Roman" panose="02020603050405020304" pitchFamily="18" charset="0"/>
              <a:cs typeface="Times New Roman" panose="02020603050405020304" pitchFamily="18" charset="0"/>
            </a:endParaRPr>
          </a:p>
          <a:p>
            <a:r>
              <a:rPr lang="el-GR" sz="1050" b="1" dirty="0">
                <a:latin typeface="Times New Roman" panose="02020603050405020304" pitchFamily="18" charset="0"/>
                <a:cs typeface="Times New Roman" panose="02020603050405020304" pitchFamily="18" charset="0"/>
              </a:rPr>
              <a:t>Ομάδα:  Κ5</a:t>
            </a:r>
          </a:p>
        </p:txBody>
      </p:sp>
      <p:sp>
        <p:nvSpPr>
          <p:cNvPr id="10" name="TextBox 9"/>
          <p:cNvSpPr txBox="1"/>
          <p:nvPr/>
        </p:nvSpPr>
        <p:spPr>
          <a:xfrm>
            <a:off x="326572" y="2202013"/>
            <a:ext cx="4839788" cy="461665"/>
          </a:xfrm>
          <a:prstGeom prst="rect">
            <a:avLst/>
          </a:prstGeom>
          <a:noFill/>
        </p:spPr>
        <p:txBody>
          <a:bodyPr wrap="square" rtlCol="0">
            <a:spAutoFit/>
          </a:bodyPr>
          <a:lstStyle/>
          <a:p>
            <a:r>
              <a:rPr lang="el-GR" sz="1200" dirty="0">
                <a:latin typeface="Times New Roman" panose="02020603050405020304" pitchFamily="18" charset="0"/>
                <a:cs typeface="Times New Roman" panose="02020603050405020304" pitchFamily="18" charset="0"/>
              </a:rPr>
              <a:t>Μάθημα: </a:t>
            </a:r>
            <a:r>
              <a:rPr lang="el-GR" sz="1200" dirty="0" err="1">
                <a:latin typeface="Times New Roman" panose="02020603050405020304" pitchFamily="18" charset="0"/>
                <a:cs typeface="Times New Roman" panose="02020603050405020304" pitchFamily="18" charset="0"/>
              </a:rPr>
              <a:t>Εμβιομηχανική</a:t>
            </a:r>
            <a:r>
              <a:rPr lang="el-GR" sz="1200" dirty="0">
                <a:latin typeface="Times New Roman" panose="02020603050405020304" pitchFamily="18" charset="0"/>
                <a:cs typeface="Times New Roman" panose="02020603050405020304" pitchFamily="18" charset="0"/>
              </a:rPr>
              <a:t> – </a:t>
            </a:r>
            <a:r>
              <a:rPr lang="el-GR" sz="1200" dirty="0" err="1">
                <a:latin typeface="Times New Roman" panose="02020603050405020304" pitchFamily="18" charset="0"/>
                <a:cs typeface="Times New Roman" panose="02020603050405020304" pitchFamily="18" charset="0"/>
              </a:rPr>
              <a:t>Βιοϊατρική</a:t>
            </a:r>
            <a:r>
              <a:rPr lang="el-GR" sz="1200" dirty="0">
                <a:latin typeface="Times New Roman" panose="02020603050405020304" pitchFamily="18" charset="0"/>
                <a:cs typeface="Times New Roman" panose="02020603050405020304" pitchFamily="18" charset="0"/>
              </a:rPr>
              <a:t> τεχνολογία </a:t>
            </a:r>
          </a:p>
          <a:p>
            <a:r>
              <a:rPr lang="el-GR" sz="1200" dirty="0">
                <a:latin typeface="Times New Roman" panose="02020603050405020304" pitchFamily="18" charset="0"/>
                <a:cs typeface="Times New Roman" panose="02020603050405020304" pitchFamily="18" charset="0"/>
              </a:rPr>
              <a:t>Υπ. Καθηγητής: κ</a:t>
            </a:r>
            <a:r>
              <a:rPr lang="en-US" sz="1200" dirty="0">
                <a:latin typeface="Times New Roman" panose="02020603050405020304" pitchFamily="18" charset="0"/>
                <a:cs typeface="Times New Roman" panose="02020603050405020304" pitchFamily="18" charset="0"/>
              </a:rPr>
              <a:t>. </a:t>
            </a:r>
            <a:r>
              <a:rPr lang="el-GR" sz="1200" dirty="0">
                <a:latin typeface="Times New Roman" panose="02020603050405020304" pitchFamily="18" charset="0"/>
                <a:cs typeface="Times New Roman" panose="02020603050405020304" pitchFamily="18" charset="0"/>
              </a:rPr>
              <a:t>Λ. Αλεξόπουλος</a:t>
            </a:r>
          </a:p>
        </p:txBody>
      </p:sp>
      <p:pic>
        <p:nvPicPr>
          <p:cNvPr id="5" name="Εικόνα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337" y="2957641"/>
            <a:ext cx="2140261" cy="2768789"/>
          </a:xfrm>
          <a:prstGeom prst="rect">
            <a:avLst/>
          </a:prstGeom>
        </p:spPr>
      </p:pic>
    </p:spTree>
    <p:extLst>
      <p:ext uri="{BB962C8B-B14F-4D97-AF65-F5344CB8AC3E}">
        <p14:creationId xmlns:p14="http://schemas.microsoft.com/office/powerpoint/2010/main" val="11346612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
            <a:ext cx="7772400" cy="761999"/>
          </a:xfrm>
        </p:spPr>
        <p:txBody>
          <a:bodyPr>
            <a:normAutofit/>
          </a:bodyPr>
          <a:lstStyle/>
          <a:p>
            <a:r>
              <a:rPr lang="el-GR" sz="2400" dirty="0" smtClean="0">
                <a:effectLst/>
              </a:rPr>
              <a:t>Συσκευη παρακολουθησησ κυτταρικησ καλλιεργειασ</a:t>
            </a:r>
            <a:endParaRPr lang="en-US" sz="2400" dirty="0">
              <a:effectLst/>
            </a:endParaRPr>
          </a:p>
        </p:txBody>
      </p:sp>
      <p:sp>
        <p:nvSpPr>
          <p:cNvPr id="3" name="Subtitle 2"/>
          <p:cNvSpPr>
            <a:spLocks noGrp="1"/>
          </p:cNvSpPr>
          <p:nvPr>
            <p:ph type="subTitle" idx="1"/>
          </p:nvPr>
        </p:nvSpPr>
        <p:spPr>
          <a:xfrm>
            <a:off x="76200" y="3352800"/>
            <a:ext cx="3276600" cy="2362200"/>
          </a:xfrm>
        </p:spPr>
        <p:txBody>
          <a:bodyPr>
            <a:normAutofit/>
          </a:bodyPr>
          <a:lstStyle/>
          <a:p>
            <a:pPr algn="l"/>
            <a:r>
              <a:rPr lang="el-GR" dirty="0" smtClean="0"/>
              <a:t>Ομάδα </a:t>
            </a:r>
            <a:r>
              <a:rPr lang="en-US" dirty="0" smtClean="0"/>
              <a:t>: </a:t>
            </a:r>
          </a:p>
          <a:p>
            <a:pPr algn="l"/>
            <a:r>
              <a:rPr lang="el-GR" dirty="0" smtClean="0"/>
              <a:t>Βρυώνης Κωνσταντίνος</a:t>
            </a:r>
          </a:p>
          <a:p>
            <a:pPr algn="l"/>
            <a:r>
              <a:rPr lang="el-GR" dirty="0" smtClean="0"/>
              <a:t>Παντερής Μιχάλης</a:t>
            </a:r>
          </a:p>
          <a:p>
            <a:pPr algn="l"/>
            <a:r>
              <a:rPr lang="el-GR" dirty="0" smtClean="0"/>
              <a:t>Τρανακίδης Παύλος</a:t>
            </a:r>
          </a:p>
          <a:p>
            <a:pPr algn="l"/>
            <a:r>
              <a:rPr lang="el-GR" dirty="0" smtClean="0"/>
              <a:t>Χριστοδούλου Δημήτρης</a:t>
            </a:r>
            <a:endParaRPr lang="en-US" dirty="0"/>
          </a:p>
        </p:txBody>
      </p:sp>
      <p:sp>
        <p:nvSpPr>
          <p:cNvPr id="6" name="TextBox 5"/>
          <p:cNvSpPr txBox="1"/>
          <p:nvPr/>
        </p:nvSpPr>
        <p:spPr>
          <a:xfrm>
            <a:off x="0" y="1295400"/>
            <a:ext cx="9144000" cy="523220"/>
          </a:xfrm>
          <a:prstGeom prst="rect">
            <a:avLst/>
          </a:prstGeom>
          <a:noFill/>
        </p:spPr>
        <p:txBody>
          <a:bodyPr wrap="square" rtlCol="0">
            <a:spAutoFit/>
          </a:bodyPr>
          <a:lstStyle/>
          <a:p>
            <a:pPr algn="ctr"/>
            <a:r>
              <a:rPr lang="en-US" sz="2800" dirty="0" smtClean="0"/>
              <a:t>State of the Art</a:t>
            </a:r>
            <a:endParaRPr lang="en-US" sz="2800" dirty="0"/>
          </a:p>
        </p:txBody>
      </p:sp>
      <p:sp>
        <p:nvSpPr>
          <p:cNvPr id="7" name="TextBox 6"/>
          <p:cNvSpPr txBox="1"/>
          <p:nvPr/>
        </p:nvSpPr>
        <p:spPr>
          <a:xfrm>
            <a:off x="152400" y="151538"/>
            <a:ext cx="1447800" cy="769441"/>
          </a:xfrm>
          <a:prstGeom prst="rect">
            <a:avLst/>
          </a:prstGeom>
          <a:noFill/>
        </p:spPr>
        <p:txBody>
          <a:bodyPr wrap="square" rtlCol="0">
            <a:spAutoFit/>
          </a:bodyPr>
          <a:lstStyle/>
          <a:p>
            <a:r>
              <a:rPr lang="en-US" sz="4400" dirty="0" smtClean="0"/>
              <a:t>K6</a:t>
            </a:r>
            <a:endParaRPr lang="en-US" sz="4400" dirty="0"/>
          </a:p>
        </p:txBody>
      </p:sp>
    </p:spTree>
    <p:extLst>
      <p:ext uri="{BB962C8B-B14F-4D97-AF65-F5344CB8AC3E}">
        <p14:creationId xmlns:p14="http://schemas.microsoft.com/office/powerpoint/2010/main" val="40455626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Τι υπάρχει στην αγορά</a:t>
            </a:r>
            <a:endParaRPr lang="en-US" dirty="0"/>
          </a:p>
        </p:txBody>
      </p:sp>
      <p:sp>
        <p:nvSpPr>
          <p:cNvPr id="3" name="Content Placeholder 2"/>
          <p:cNvSpPr>
            <a:spLocks noGrp="1"/>
          </p:cNvSpPr>
          <p:nvPr>
            <p:ph idx="1"/>
          </p:nvPr>
        </p:nvSpPr>
        <p:spPr/>
        <p:txBody>
          <a:bodyPr>
            <a:normAutofit/>
          </a:bodyPr>
          <a:lstStyle/>
          <a:p>
            <a:r>
              <a:rPr lang="el-GR" sz="3200" dirty="0" smtClean="0"/>
              <a:t>Σύστημα </a:t>
            </a:r>
            <a:r>
              <a:rPr lang="en-US" sz="3200" dirty="0" smtClean="0"/>
              <a:t>incubator </a:t>
            </a:r>
            <a:r>
              <a:rPr lang="el-GR" sz="3200" dirty="0" smtClean="0"/>
              <a:t>με ενσωματωμένη κάμερα</a:t>
            </a:r>
          </a:p>
          <a:p>
            <a:r>
              <a:rPr lang="el-GR" sz="3200" dirty="0" smtClean="0"/>
              <a:t>Μικρό </a:t>
            </a:r>
            <a:r>
              <a:rPr lang="en-US" sz="3200" dirty="0" smtClean="0"/>
              <a:t>incubator </a:t>
            </a:r>
            <a:r>
              <a:rPr lang="el-GR" sz="3200" dirty="0" smtClean="0"/>
              <a:t>πάνω σε συμβατικό μικροσκόπιο</a:t>
            </a:r>
          </a:p>
          <a:p>
            <a:r>
              <a:rPr lang="el-GR" sz="3200" dirty="0" smtClean="0"/>
              <a:t>Διάταξη  με  κάμερα  μέσα στο </a:t>
            </a:r>
            <a:r>
              <a:rPr lang="en-US" sz="3200" dirty="0" smtClean="0"/>
              <a:t>incubator </a:t>
            </a:r>
            <a:r>
              <a:rPr lang="el-GR" sz="3200" dirty="0" smtClean="0"/>
              <a:t>που ελέγχεται μέσω </a:t>
            </a:r>
            <a:r>
              <a:rPr lang="en-US" sz="3200" dirty="0" smtClean="0"/>
              <a:t>tablet</a:t>
            </a:r>
            <a:endParaRPr lang="en-US" sz="3200" dirty="0"/>
          </a:p>
        </p:txBody>
      </p:sp>
    </p:spTree>
    <p:extLst>
      <p:ext uri="{BB962C8B-B14F-4D97-AF65-F5344CB8AC3E}">
        <p14:creationId xmlns:p14="http://schemas.microsoft.com/office/powerpoint/2010/main" val="681928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257800"/>
            <a:ext cx="8229600" cy="1066800"/>
          </a:xfrm>
        </p:spPr>
        <p:txBody>
          <a:bodyPr>
            <a:normAutofit fontScale="90000"/>
          </a:bodyPr>
          <a:lstStyle/>
          <a:p>
            <a:r>
              <a:rPr lang="el-GR" sz="4400" dirty="0"/>
              <a:t>Μικρό </a:t>
            </a:r>
            <a:r>
              <a:rPr lang="en-US" sz="4400" dirty="0"/>
              <a:t>incubator </a:t>
            </a:r>
            <a:r>
              <a:rPr lang="el-GR" sz="4400" dirty="0"/>
              <a:t>πάνω σε συμβατικό μικροσκόπιο</a:t>
            </a:r>
            <a:br>
              <a:rPr lang="el-GR" sz="4400" dirty="0"/>
            </a:br>
            <a:endParaRPr lang="en-US" dirty="0"/>
          </a:p>
        </p:txBody>
      </p:sp>
      <p:pic>
        <p:nvPicPr>
          <p:cNvPr id="4" name="Content Placeholder 3" descr="http://microscope.olympus-global.com/en/ga/product/ix7181/images/p11_06.jpg"/>
          <p:cNvPicPr>
            <a:picLocks noGrp="1"/>
          </p:cNvPicPr>
          <p:nvPr>
            <p:ph idx="1"/>
          </p:nvPr>
        </p:nvPicPr>
        <p:blipFill>
          <a:blip r:embed="rId2" cstate="print"/>
          <a:srcRect/>
          <a:stretch>
            <a:fillRect/>
          </a:stretch>
        </p:blipFill>
        <p:spPr bwMode="auto">
          <a:xfrm>
            <a:off x="990600" y="304800"/>
            <a:ext cx="6477000" cy="4343400"/>
          </a:xfrm>
          <a:prstGeom prst="rect">
            <a:avLst/>
          </a:prstGeom>
          <a:noFill/>
          <a:ln w="9525">
            <a:noFill/>
            <a:miter lim="800000"/>
            <a:headEnd/>
            <a:tailEnd/>
          </a:ln>
        </p:spPr>
      </p:pic>
    </p:spTree>
    <p:extLst>
      <p:ext uri="{BB962C8B-B14F-4D97-AF65-F5344CB8AC3E}">
        <p14:creationId xmlns:p14="http://schemas.microsoft.com/office/powerpoint/2010/main" val="23209735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752600"/>
          </a:xfrm>
        </p:spPr>
        <p:txBody>
          <a:bodyPr>
            <a:normAutofit/>
          </a:bodyPr>
          <a:lstStyle/>
          <a:p>
            <a:r>
              <a:rPr lang="el-GR" sz="3100" dirty="0"/>
              <a:t>Σύστημα </a:t>
            </a:r>
            <a:r>
              <a:rPr lang="en-US" sz="3100" dirty="0"/>
              <a:t>incubator </a:t>
            </a:r>
            <a:r>
              <a:rPr lang="el-GR" sz="3100" dirty="0"/>
              <a:t>με ενσωματωμένη </a:t>
            </a:r>
            <a:r>
              <a:rPr lang="el-GR" sz="3100" dirty="0" smtClean="0"/>
              <a:t>κάμερα</a:t>
            </a:r>
            <a:br>
              <a:rPr lang="el-GR" sz="3100" dirty="0" smtClean="0"/>
            </a:br>
            <a:r>
              <a:rPr lang="en-US" sz="3100" dirty="0" smtClean="0"/>
              <a:t>BIOSTATION CT</a:t>
            </a:r>
            <a:r>
              <a:rPr lang="el-GR" sz="4400" dirty="0"/>
              <a:t/>
            </a:r>
            <a:br>
              <a:rPr lang="el-GR" sz="4400" dirty="0"/>
            </a:br>
            <a:endParaRPr lang="en-US" dirty="0"/>
          </a:p>
        </p:txBody>
      </p:sp>
      <p:pic>
        <p:nvPicPr>
          <p:cNvPr id="1026" name="Picture 2" descr="C:\Users\paliopoustara\Desktop\BioStation-CT-Diagr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52400"/>
            <a:ext cx="6667500" cy="464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602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paliopoustara\Desktop\maxresdefaul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534400" cy="4724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81000" y="5334000"/>
            <a:ext cx="8686799" cy="954107"/>
          </a:xfrm>
          <a:prstGeom prst="rect">
            <a:avLst/>
          </a:prstGeom>
        </p:spPr>
        <p:txBody>
          <a:bodyPr wrap="square">
            <a:spAutoFit/>
          </a:bodyPr>
          <a:lstStyle/>
          <a:p>
            <a:r>
              <a:rPr lang="el-GR" sz="2800"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Διάταξη</a:t>
            </a:r>
            <a:r>
              <a:rPr lang="el-GR" dirty="0" smtClean="0"/>
              <a:t>  </a:t>
            </a:r>
            <a:r>
              <a:rPr lang="el-GR" sz="2800"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με  κάμερα  μέσα στο incubator που ελέγχεται μέσω tablet</a:t>
            </a:r>
          </a:p>
        </p:txBody>
      </p:sp>
    </p:spTree>
    <p:extLst>
      <p:ext uri="{BB962C8B-B14F-4D97-AF65-F5344CB8AC3E}">
        <p14:creationId xmlns:p14="http://schemas.microsoft.com/office/powerpoint/2010/main" val="39280927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ctrTitle"/>
          </p:nvPr>
        </p:nvSpPr>
        <p:spPr>
          <a:xfrm>
            <a:off x="273460" y="83127"/>
            <a:ext cx="8712968" cy="858625"/>
          </a:xfrm>
          <a:effectLst/>
        </p:spPr>
        <p:txBody>
          <a:bodyPr>
            <a:normAutofit fontScale="90000"/>
          </a:bodyPr>
          <a:lstStyle/>
          <a:p>
            <a:pPr marL="182880" indent="0">
              <a:buNone/>
            </a:pPr>
            <a:r>
              <a:rPr lang="el-GR" sz="3200" dirty="0">
                <a:solidFill>
                  <a:schemeClr val="bg2">
                    <a:lumMod val="25000"/>
                  </a:schemeClr>
                </a:solidFill>
                <a:latin typeface="Arial" pitchFamily="34" charset="0"/>
                <a:cs typeface="Arial" pitchFamily="34" charset="0"/>
              </a:rPr>
              <a:t>ΘΕΜΑ: Κατασκευή αυτόματου </a:t>
            </a:r>
            <a:r>
              <a:rPr lang="el-GR" sz="3200" dirty="0" err="1">
                <a:solidFill>
                  <a:schemeClr val="bg2">
                    <a:lumMod val="25000"/>
                  </a:schemeClr>
                </a:solidFill>
                <a:latin typeface="Arial" pitchFamily="34" charset="0"/>
                <a:cs typeface="Arial" pitchFamily="34" charset="0"/>
              </a:rPr>
              <a:t>μονοαξονικού</a:t>
            </a:r>
            <a:r>
              <a:rPr lang="el-GR" sz="3200" dirty="0">
                <a:solidFill>
                  <a:schemeClr val="bg2">
                    <a:lumMod val="25000"/>
                  </a:schemeClr>
                </a:solidFill>
                <a:latin typeface="Arial" pitchFamily="34" charset="0"/>
                <a:cs typeface="Arial" pitchFamily="34" charset="0"/>
              </a:rPr>
              <a:t> συστήματος μέτρησης πρωτεϊνών με 3D </a:t>
            </a:r>
            <a:r>
              <a:rPr lang="el-GR" sz="3200" dirty="0" err="1">
                <a:solidFill>
                  <a:schemeClr val="bg2">
                    <a:lumMod val="25000"/>
                  </a:schemeClr>
                </a:solidFill>
                <a:latin typeface="Arial" pitchFamily="34" charset="0"/>
                <a:cs typeface="Arial" pitchFamily="34" charset="0"/>
              </a:rPr>
              <a:t>printer</a:t>
            </a:r>
            <a:endParaRPr lang="en-US" sz="3200" dirty="0">
              <a:solidFill>
                <a:schemeClr val="bg2">
                  <a:lumMod val="25000"/>
                </a:schemeClr>
              </a:solidFill>
              <a:latin typeface="Arial" pitchFamily="34" charset="0"/>
              <a:cs typeface="Arial" pitchFamily="34" charset="0"/>
            </a:endParaRPr>
          </a:p>
        </p:txBody>
      </p:sp>
      <p:sp>
        <p:nvSpPr>
          <p:cNvPr id="9" name="Title 1"/>
          <p:cNvSpPr txBox="1">
            <a:spLocks/>
          </p:cNvSpPr>
          <p:nvPr/>
        </p:nvSpPr>
        <p:spPr>
          <a:xfrm>
            <a:off x="121060" y="1772817"/>
            <a:ext cx="8712968" cy="64807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l-GR" sz="1800" b="1" dirty="0" smtClean="0">
                <a:latin typeface="Arial" pitchFamily="34" charset="0"/>
                <a:cs typeface="Arial" pitchFamily="34" charset="0"/>
              </a:rPr>
              <a:t>ΟΜΑΔΑ</a:t>
            </a:r>
            <a:r>
              <a:rPr lang="el-GR" sz="1800" b="1" dirty="0">
                <a:latin typeface="Arial" pitchFamily="34" charset="0"/>
                <a:cs typeface="Arial" pitchFamily="34" charset="0"/>
              </a:rPr>
              <a:t> </a:t>
            </a:r>
            <a:r>
              <a:rPr lang="el-GR" sz="1800" b="1" dirty="0" smtClean="0">
                <a:latin typeface="Arial" pitchFamily="34" charset="0"/>
                <a:cs typeface="Arial" pitchFamily="34" charset="0"/>
              </a:rPr>
              <a:t>Κ7: </a:t>
            </a:r>
            <a:r>
              <a:rPr lang="el-GR" sz="1800" b="1" dirty="0" err="1" smtClean="0">
                <a:latin typeface="Arial" pitchFamily="34" charset="0"/>
                <a:cs typeface="Arial" pitchFamily="34" charset="0"/>
              </a:rPr>
              <a:t>Πολονύφης</a:t>
            </a:r>
            <a:r>
              <a:rPr lang="el-GR" sz="1800" b="1" dirty="0" smtClean="0">
                <a:latin typeface="Arial" pitchFamily="34" charset="0"/>
                <a:cs typeface="Arial" pitchFamily="34" charset="0"/>
              </a:rPr>
              <a:t> Αθανάσιος, </a:t>
            </a:r>
            <a:r>
              <a:rPr lang="el-GR" sz="1800" b="1" dirty="0" err="1" smtClean="0">
                <a:latin typeface="Arial" pitchFamily="34" charset="0"/>
                <a:cs typeface="Arial" pitchFamily="34" charset="0"/>
              </a:rPr>
              <a:t>Μιχαλάκη</a:t>
            </a:r>
            <a:r>
              <a:rPr lang="el-GR" sz="1800" b="1" dirty="0" smtClean="0">
                <a:latin typeface="Arial" pitchFamily="34" charset="0"/>
                <a:cs typeface="Arial" pitchFamily="34" charset="0"/>
              </a:rPr>
              <a:t> Παναγιώτα, Τσάτσου Βαρβάρα, </a:t>
            </a:r>
          </a:p>
          <a:p>
            <a:pPr algn="l"/>
            <a:r>
              <a:rPr lang="el-GR" sz="1800" b="1" dirty="0">
                <a:latin typeface="Arial" pitchFamily="34" charset="0"/>
                <a:cs typeface="Arial" pitchFamily="34" charset="0"/>
              </a:rPr>
              <a:t> </a:t>
            </a:r>
            <a:r>
              <a:rPr lang="el-GR" sz="1800" b="1" dirty="0" smtClean="0">
                <a:latin typeface="Arial" pitchFamily="34" charset="0"/>
                <a:cs typeface="Arial" pitchFamily="34" charset="0"/>
              </a:rPr>
              <a:t>                    </a:t>
            </a:r>
            <a:r>
              <a:rPr lang="el-GR" sz="1800" b="1" dirty="0" err="1" smtClean="0">
                <a:latin typeface="Arial" pitchFamily="34" charset="0"/>
                <a:cs typeface="Arial" pitchFamily="34" charset="0"/>
              </a:rPr>
              <a:t>Τοχνίτης</a:t>
            </a:r>
            <a:r>
              <a:rPr lang="el-GR" sz="1800" b="1" dirty="0" smtClean="0">
                <a:latin typeface="Arial" pitchFamily="34" charset="0"/>
                <a:cs typeface="Arial" pitchFamily="34" charset="0"/>
              </a:rPr>
              <a:t> Μιχαήλ</a:t>
            </a:r>
          </a:p>
          <a:p>
            <a:pPr algn="l"/>
            <a:r>
              <a:rPr lang="el-GR" sz="1800" b="1" dirty="0" smtClean="0">
                <a:latin typeface="Arial" pitchFamily="34" charset="0"/>
                <a:cs typeface="Arial" pitchFamily="34" charset="0"/>
              </a:rPr>
              <a:t>Κατηγορία : Κατασκευαστικό</a:t>
            </a:r>
            <a:endParaRPr lang="en-US" sz="1800" dirty="0">
              <a:latin typeface="Arial" pitchFamily="34" charset="0"/>
              <a:cs typeface="Arial" pitchFamily="34" charset="0"/>
            </a:endParaRPr>
          </a:p>
        </p:txBody>
      </p:sp>
      <p:sp>
        <p:nvSpPr>
          <p:cNvPr id="10" name="Title 1"/>
          <p:cNvSpPr txBox="1">
            <a:spLocks/>
          </p:cNvSpPr>
          <p:nvPr/>
        </p:nvSpPr>
        <p:spPr>
          <a:xfrm>
            <a:off x="273460" y="1186337"/>
            <a:ext cx="8712968" cy="3230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err="1" smtClean="0">
                <a:latin typeface="Arial" pitchFamily="34" charset="0"/>
                <a:cs typeface="Arial" pitchFamily="34" charset="0"/>
              </a:rPr>
              <a:t>ShortName</a:t>
            </a:r>
            <a:r>
              <a:rPr lang="el-GR" sz="2400" b="1" dirty="0" smtClean="0">
                <a:latin typeface="Arial" pitchFamily="34" charset="0"/>
                <a:cs typeface="Arial" pitchFamily="34" charset="0"/>
              </a:rPr>
              <a:t>:</a:t>
            </a:r>
            <a:r>
              <a:rPr lang="en-US" sz="2400" b="1" dirty="0">
                <a:latin typeface="Arial" pitchFamily="34" charset="0"/>
                <a:cs typeface="Arial" pitchFamily="34" charset="0"/>
              </a:rPr>
              <a:t> </a:t>
            </a:r>
            <a:r>
              <a:rPr lang="en-US" sz="2400" b="1" dirty="0" smtClean="0">
                <a:latin typeface="Arial" pitchFamily="34" charset="0"/>
                <a:cs typeface="Arial" pitchFamily="34" charset="0"/>
              </a:rPr>
              <a:t>z-Elisa</a:t>
            </a:r>
            <a:endParaRPr lang="en-US" sz="2400" dirty="0">
              <a:latin typeface="Arial" pitchFamily="34" charset="0"/>
              <a:cs typeface="Arial" pitchFamily="34" charset="0"/>
            </a:endParaRPr>
          </a:p>
        </p:txBody>
      </p:sp>
      <p:pic>
        <p:nvPicPr>
          <p:cNvPr id="1029" name="Picture 5" descr="http://www.rasayanika.com/wp-content/uploads/compare/categories/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4238" y="2204864"/>
            <a:ext cx="3486482" cy="219624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http://www.tecan.com/platform/content/element/4862/Tecan_FreedomEVOware_Extensibility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9493" y="4570575"/>
            <a:ext cx="4403935" cy="198021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http://www.i-detect.eu/images/ELISA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280" y="3058406"/>
            <a:ext cx="3800523" cy="32509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0" y="13379"/>
            <a:ext cx="1464485" cy="784830"/>
          </a:xfrm>
          <a:prstGeom prst="rect">
            <a:avLst/>
          </a:prstGeom>
          <a:noFill/>
        </p:spPr>
        <p:txBody>
          <a:bodyPr wrap="square" rtlCol="0">
            <a:spAutoFit/>
          </a:bodyPr>
          <a:lstStyle/>
          <a:p>
            <a:r>
              <a:rPr lang="el-GR" sz="4500" dirty="0" smtClean="0"/>
              <a:t>Κ</a:t>
            </a:r>
            <a:r>
              <a:rPr lang="en-US" sz="4500" dirty="0" smtClean="0"/>
              <a:t>7</a:t>
            </a:r>
            <a:endParaRPr lang="el-GR" sz="4500" dirty="0"/>
          </a:p>
        </p:txBody>
      </p:sp>
    </p:spTree>
    <p:extLst>
      <p:ext uri="{BB962C8B-B14F-4D97-AF65-F5344CB8AC3E}">
        <p14:creationId xmlns:p14="http://schemas.microsoft.com/office/powerpoint/2010/main" val="37256419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κειμένου 2"/>
          <p:cNvSpPr>
            <a:spLocks noGrp="1"/>
          </p:cNvSpPr>
          <p:nvPr>
            <p:ph type="body" idx="1"/>
          </p:nvPr>
        </p:nvSpPr>
        <p:spPr>
          <a:xfrm>
            <a:off x="251520" y="188640"/>
            <a:ext cx="8640960" cy="6552728"/>
          </a:xfrm>
        </p:spPr>
        <p:txBody>
          <a:bodyPr>
            <a:noAutofit/>
          </a:bodyPr>
          <a:lstStyle/>
          <a:p>
            <a:pPr marL="342900" indent="-342900" algn="l">
              <a:buFont typeface="Wingdings" pitchFamily="2" charset="2"/>
              <a:buChar char="Ø"/>
            </a:pPr>
            <a:r>
              <a:rPr lang="el-GR" sz="1800" b="1" dirty="0">
                <a:solidFill>
                  <a:schemeClr val="tx1"/>
                </a:solidFill>
                <a:latin typeface="Arial" pitchFamily="34" charset="0"/>
                <a:cs typeface="Arial" pitchFamily="34" charset="0"/>
              </a:rPr>
              <a:t>Τι είναι το</a:t>
            </a:r>
            <a:r>
              <a:rPr lang="en-US" sz="1800" b="1" dirty="0">
                <a:solidFill>
                  <a:schemeClr val="tx1"/>
                </a:solidFill>
                <a:latin typeface="Arial" pitchFamily="34" charset="0"/>
                <a:cs typeface="Arial" pitchFamily="34" charset="0"/>
              </a:rPr>
              <a:t> </a:t>
            </a:r>
            <a:r>
              <a:rPr lang="en-US" sz="1800" b="1" dirty="0" smtClean="0">
                <a:solidFill>
                  <a:schemeClr val="tx1"/>
                </a:solidFill>
                <a:latin typeface="Arial" pitchFamily="34" charset="0"/>
                <a:cs typeface="Arial" pitchFamily="34" charset="0"/>
              </a:rPr>
              <a:t>Elis</a:t>
            </a:r>
            <a:r>
              <a:rPr lang="en-US" sz="1800" b="1" dirty="0">
                <a:solidFill>
                  <a:schemeClr val="tx1"/>
                </a:solidFill>
                <a:latin typeface="Arial" pitchFamily="34" charset="0"/>
                <a:cs typeface="Arial" pitchFamily="34" charset="0"/>
              </a:rPr>
              <a:t>a</a:t>
            </a:r>
            <a:r>
              <a:rPr lang="en-US" sz="1800" b="1" dirty="0" smtClean="0">
                <a:solidFill>
                  <a:schemeClr val="tx1"/>
                </a:solidFill>
                <a:latin typeface="Arial" pitchFamily="34" charset="0"/>
                <a:cs typeface="Arial" pitchFamily="34" charset="0"/>
              </a:rPr>
              <a:t>;</a:t>
            </a:r>
            <a:endParaRPr lang="el-GR" sz="1800" b="1" dirty="0">
              <a:solidFill>
                <a:schemeClr val="tx1"/>
              </a:solidFill>
              <a:latin typeface="Arial" pitchFamily="34" charset="0"/>
              <a:cs typeface="Arial" pitchFamily="34" charset="0"/>
            </a:endParaRPr>
          </a:p>
          <a:p>
            <a:pPr algn="just"/>
            <a:r>
              <a:rPr lang="el-GR" sz="1800" dirty="0" smtClean="0">
                <a:solidFill>
                  <a:schemeClr val="tx1"/>
                </a:solidFill>
                <a:latin typeface="Arial" pitchFamily="34" charset="0"/>
                <a:cs typeface="Arial" pitchFamily="34" charset="0"/>
              </a:rPr>
              <a:t>Πρόκειται </a:t>
            </a:r>
            <a:r>
              <a:rPr lang="el-GR" sz="1800" dirty="0">
                <a:solidFill>
                  <a:schemeClr val="tx1"/>
                </a:solidFill>
                <a:latin typeface="Arial" pitchFamily="34" charset="0"/>
                <a:cs typeface="Arial" pitchFamily="34" charset="0"/>
              </a:rPr>
              <a:t>για ένα τεστ που χρησιμοποιεί αντισώματα και αλλαγή χρώματος για να ανιχνεύσει μια ουσία</a:t>
            </a:r>
            <a:r>
              <a:rPr lang="el-GR" sz="1800" dirty="0" smtClean="0">
                <a:solidFill>
                  <a:schemeClr val="tx1"/>
                </a:solidFill>
                <a:latin typeface="Arial" pitchFamily="34" charset="0"/>
                <a:cs typeface="Arial" pitchFamily="34" charset="0"/>
              </a:rPr>
              <a:t>.</a:t>
            </a:r>
          </a:p>
          <a:p>
            <a:pPr algn="just"/>
            <a:endParaRPr lang="el-GR" sz="1800" dirty="0" smtClean="0">
              <a:solidFill>
                <a:schemeClr val="tx1"/>
              </a:solidFill>
              <a:latin typeface="Arial" pitchFamily="34" charset="0"/>
              <a:cs typeface="Arial" pitchFamily="34" charset="0"/>
            </a:endParaRPr>
          </a:p>
          <a:p>
            <a:pPr marL="342900" indent="-342900" algn="l">
              <a:buFont typeface="Wingdings" pitchFamily="2" charset="2"/>
              <a:buChar char="Ø"/>
            </a:pPr>
            <a:r>
              <a:rPr lang="el-GR" sz="1800" b="1" dirty="0" smtClean="0">
                <a:solidFill>
                  <a:schemeClr val="tx1"/>
                </a:solidFill>
                <a:latin typeface="Arial" pitchFamily="34" charset="0"/>
                <a:cs typeface="Arial" pitchFamily="34" charset="0"/>
              </a:rPr>
              <a:t>Που χρησιμοποιείται</a:t>
            </a:r>
            <a:r>
              <a:rPr lang="el-GR" sz="1800" dirty="0" smtClean="0">
                <a:solidFill>
                  <a:schemeClr val="tx1"/>
                </a:solidFill>
                <a:latin typeface="Arial" pitchFamily="34" charset="0"/>
                <a:cs typeface="Arial" pitchFamily="34" charset="0"/>
              </a:rPr>
              <a:t>;</a:t>
            </a:r>
          </a:p>
          <a:p>
            <a:pPr algn="l"/>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Ιατρική</a:t>
            </a:r>
          </a:p>
          <a:p>
            <a:pPr algn="l"/>
            <a:r>
              <a:rPr lang="el-GR" sz="1800" dirty="0" smtClean="0">
                <a:solidFill>
                  <a:schemeClr val="tx1"/>
                </a:solidFill>
                <a:latin typeface="Arial" pitchFamily="34" charset="0"/>
                <a:cs typeface="Arial" pitchFamily="34" charset="0"/>
              </a:rPr>
              <a:t>     Βιομηχανία Τροφίμων</a:t>
            </a:r>
          </a:p>
          <a:p>
            <a:pPr algn="l"/>
            <a:r>
              <a:rPr lang="el-GR" sz="1800" dirty="0" smtClean="0">
                <a:solidFill>
                  <a:schemeClr val="tx1"/>
                </a:solidFill>
                <a:latin typeface="Arial" pitchFamily="34" charset="0"/>
                <a:cs typeface="Arial" pitchFamily="34" charset="0"/>
              </a:rPr>
              <a:t>     Τοξικολογία</a:t>
            </a:r>
          </a:p>
          <a:p>
            <a:pPr algn="l"/>
            <a:endParaRPr lang="el-GR" sz="1800" dirty="0">
              <a:solidFill>
                <a:schemeClr val="tx1"/>
              </a:solidFill>
              <a:latin typeface="Arial" pitchFamily="34" charset="0"/>
              <a:cs typeface="Arial" pitchFamily="34" charset="0"/>
            </a:endParaRPr>
          </a:p>
          <a:p>
            <a:pPr marL="342900" indent="-342900" algn="l">
              <a:buFont typeface="Wingdings" pitchFamily="2" charset="2"/>
              <a:buChar char="Ø"/>
            </a:pPr>
            <a:r>
              <a:rPr lang="el-GR" sz="1800" b="1" dirty="0" smtClean="0">
                <a:solidFill>
                  <a:schemeClr val="tx1"/>
                </a:solidFill>
                <a:latin typeface="Arial" pitchFamily="34" charset="0"/>
                <a:cs typeface="Arial" pitchFamily="34" charset="0"/>
              </a:rPr>
              <a:t>Τι στ</a:t>
            </a:r>
            <a:r>
              <a:rPr lang="el-GR" sz="1800" b="1" dirty="0">
                <a:solidFill>
                  <a:schemeClr val="tx1"/>
                </a:solidFill>
                <a:latin typeface="Arial" pitchFamily="34" charset="0"/>
                <a:cs typeface="Arial" pitchFamily="34" charset="0"/>
              </a:rPr>
              <a:t>ά</a:t>
            </a:r>
            <a:r>
              <a:rPr lang="el-GR" sz="1800" b="1" dirty="0" smtClean="0">
                <a:solidFill>
                  <a:schemeClr val="tx1"/>
                </a:solidFill>
                <a:latin typeface="Arial" pitchFamily="34" charset="0"/>
                <a:cs typeface="Arial" pitchFamily="34" charset="0"/>
              </a:rPr>
              <a:t>δια περιλαμβάνει η τεχνική «</a:t>
            </a:r>
            <a:r>
              <a:rPr lang="en-US" sz="1800" b="1" dirty="0" smtClean="0">
                <a:solidFill>
                  <a:schemeClr val="tx1"/>
                </a:solidFill>
                <a:latin typeface="Arial" pitchFamily="34" charset="0"/>
                <a:cs typeface="Arial" pitchFamily="34" charset="0"/>
              </a:rPr>
              <a:t>sandwich</a:t>
            </a:r>
            <a:r>
              <a:rPr lang="el-GR" sz="1800" b="1" dirty="0" smtClean="0">
                <a:solidFill>
                  <a:schemeClr val="tx1"/>
                </a:solidFill>
                <a:latin typeface="Arial" pitchFamily="34" charset="0"/>
                <a:cs typeface="Arial" pitchFamily="34" charset="0"/>
              </a:rPr>
              <a:t>»;</a:t>
            </a:r>
          </a:p>
          <a:p>
            <a:pPr algn="just"/>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1. Προσθήκη αντισωμάτων σε μορφή </a:t>
            </a:r>
            <a:r>
              <a:rPr lang="el-GR" sz="1800" dirty="0" err="1" smtClean="0">
                <a:solidFill>
                  <a:schemeClr val="tx1"/>
                </a:solidFill>
                <a:latin typeface="Arial" pitchFamily="34" charset="0"/>
                <a:cs typeface="Arial" pitchFamily="34" charset="0"/>
              </a:rPr>
              <a:t>μικροσφαιριδίων</a:t>
            </a:r>
            <a:r>
              <a:rPr lang="el-GR" sz="1800" dirty="0" smtClean="0">
                <a:solidFill>
                  <a:schemeClr val="tx1"/>
                </a:solidFill>
                <a:latin typeface="Arial" pitchFamily="34" charset="0"/>
                <a:cs typeface="Arial" pitchFamily="34" charset="0"/>
              </a:rPr>
              <a:t> (</a:t>
            </a:r>
            <a:r>
              <a:rPr lang="en-US" sz="1800" dirty="0" smtClean="0">
                <a:solidFill>
                  <a:schemeClr val="tx1"/>
                </a:solidFill>
                <a:latin typeface="Arial" pitchFamily="34" charset="0"/>
                <a:cs typeface="Arial" pitchFamily="34" charset="0"/>
              </a:rPr>
              <a:t>beads)</a:t>
            </a:r>
            <a:r>
              <a:rPr lang="el-GR" sz="1800" dirty="0" smtClean="0">
                <a:solidFill>
                  <a:schemeClr val="tx1"/>
                </a:solidFill>
                <a:latin typeface="Arial" pitchFamily="34" charset="0"/>
                <a:cs typeface="Arial" pitchFamily="34" charset="0"/>
              </a:rPr>
              <a:t> στο  δείγμα.</a:t>
            </a:r>
          </a:p>
          <a:p>
            <a:pPr algn="just"/>
            <a:r>
              <a:rPr lang="el-GR" sz="1800" dirty="0" smtClean="0">
                <a:solidFill>
                  <a:schemeClr val="tx1"/>
                </a:solidFill>
                <a:latin typeface="Arial" pitchFamily="34" charset="0"/>
                <a:cs typeface="Arial" pitchFamily="34" charset="0"/>
              </a:rPr>
              <a:t>      2. Πλύση με ήπιο διάλυμα απορρυπαντικού.</a:t>
            </a:r>
          </a:p>
          <a:p>
            <a:pPr algn="just"/>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3. Προσθήκη δευτερεύοντος αντισώματος (δημιουργία </a:t>
            </a:r>
            <a:r>
              <a:rPr lang="en-US" sz="1800" dirty="0" smtClean="0">
                <a:solidFill>
                  <a:schemeClr val="tx1"/>
                </a:solidFill>
                <a:latin typeface="Arial" pitchFamily="34" charset="0"/>
                <a:cs typeface="Arial" pitchFamily="34" charset="0"/>
              </a:rPr>
              <a:t>sandwich</a:t>
            </a:r>
            <a:r>
              <a:rPr lang="el-GR" sz="1800" dirty="0" smtClean="0">
                <a:solidFill>
                  <a:schemeClr val="tx1"/>
                </a:solidFill>
                <a:latin typeface="Arial" pitchFamily="34" charset="0"/>
                <a:cs typeface="Arial" pitchFamily="34" charset="0"/>
              </a:rPr>
              <a:t>).</a:t>
            </a:r>
          </a:p>
          <a:p>
            <a:pPr algn="just"/>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4. Πλύση.</a:t>
            </a:r>
            <a:endParaRPr lang="el-GR" sz="1800" dirty="0">
              <a:solidFill>
                <a:schemeClr val="tx1"/>
              </a:solidFill>
              <a:latin typeface="Arial" pitchFamily="34" charset="0"/>
              <a:cs typeface="Arial" pitchFamily="34" charset="0"/>
            </a:endParaRPr>
          </a:p>
          <a:p>
            <a:pPr algn="just"/>
            <a:r>
              <a:rPr lang="el-GR" sz="1800" dirty="0" smtClean="0">
                <a:solidFill>
                  <a:schemeClr val="tx1"/>
                </a:solidFill>
                <a:latin typeface="Arial" pitchFamily="34" charset="0"/>
                <a:cs typeface="Arial" pitchFamily="34" charset="0"/>
              </a:rPr>
              <a:t>      5. Προσθήκη φθορίζουσας ουσίας (</a:t>
            </a:r>
            <a:r>
              <a:rPr lang="el-GR" sz="1800" dirty="0" err="1" smtClean="0">
                <a:solidFill>
                  <a:schemeClr val="tx1"/>
                </a:solidFill>
                <a:latin typeface="Arial" pitchFamily="34" charset="0"/>
                <a:cs typeface="Arial" pitchFamily="34" charset="0"/>
              </a:rPr>
              <a:t>φυκοερυθρίνη</a:t>
            </a:r>
            <a:r>
              <a:rPr lang="el-GR" sz="1800" dirty="0" smtClean="0">
                <a:solidFill>
                  <a:schemeClr val="tx1"/>
                </a:solidFill>
                <a:latin typeface="Arial" pitchFamily="34" charset="0"/>
                <a:cs typeface="Arial" pitchFamily="34" charset="0"/>
              </a:rPr>
              <a:t>).</a:t>
            </a:r>
          </a:p>
          <a:p>
            <a:pPr algn="just"/>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6. Πλύση.</a:t>
            </a:r>
          </a:p>
          <a:p>
            <a:pPr algn="just"/>
            <a:r>
              <a:rPr lang="el-GR" sz="1800" dirty="0">
                <a:solidFill>
                  <a:schemeClr val="tx1"/>
                </a:solidFill>
                <a:latin typeface="Arial" pitchFamily="34" charset="0"/>
                <a:cs typeface="Arial" pitchFamily="34" charset="0"/>
              </a:rPr>
              <a:t> </a:t>
            </a:r>
            <a:r>
              <a:rPr lang="el-GR" sz="1800" dirty="0" smtClean="0">
                <a:solidFill>
                  <a:schemeClr val="tx1"/>
                </a:solidFill>
                <a:latin typeface="Arial" pitchFamily="34" charset="0"/>
                <a:cs typeface="Arial" pitchFamily="34" charset="0"/>
              </a:rPr>
              <a:t>     7. Εναπόθεση των </a:t>
            </a:r>
            <a:r>
              <a:rPr lang="el-GR" sz="1800" dirty="0" err="1" smtClean="0">
                <a:solidFill>
                  <a:schemeClr val="tx1"/>
                </a:solidFill>
                <a:latin typeface="Arial" pitchFamily="34" charset="0"/>
                <a:cs typeface="Arial" pitchFamily="34" charset="0"/>
              </a:rPr>
              <a:t>μικροσφαιριδίων</a:t>
            </a:r>
            <a:endParaRPr lang="el-GR" sz="1800"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36718471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259632" y="332656"/>
            <a:ext cx="6512511" cy="720080"/>
          </a:xfrm>
        </p:spPr>
        <p:txBody>
          <a:bodyPr>
            <a:normAutofit/>
          </a:bodyPr>
          <a:lstStyle/>
          <a:p>
            <a:pPr marL="0" indent="0" algn="ctr">
              <a:buNone/>
            </a:pPr>
            <a:r>
              <a:rPr lang="en-US" sz="2800" dirty="0" smtClean="0">
                <a:solidFill>
                  <a:schemeClr val="accent1">
                    <a:lumMod val="50000"/>
                  </a:schemeClr>
                </a:solidFill>
                <a:latin typeface="Arial" pitchFamily="34" charset="0"/>
                <a:cs typeface="Arial" pitchFamily="34" charset="0"/>
              </a:rPr>
              <a:t>State </a:t>
            </a:r>
            <a:r>
              <a:rPr lang="en-US" sz="2800" dirty="0">
                <a:solidFill>
                  <a:schemeClr val="accent1">
                    <a:lumMod val="50000"/>
                  </a:schemeClr>
                </a:solidFill>
                <a:latin typeface="Arial" pitchFamily="34" charset="0"/>
                <a:cs typeface="Arial" pitchFamily="34" charset="0"/>
              </a:rPr>
              <a:t>of the art for the ELISA </a:t>
            </a:r>
            <a:r>
              <a:rPr lang="en-US" sz="2800" dirty="0" smtClean="0">
                <a:solidFill>
                  <a:schemeClr val="accent1">
                    <a:lumMod val="50000"/>
                  </a:schemeClr>
                </a:solidFill>
                <a:latin typeface="Arial" pitchFamily="34" charset="0"/>
                <a:cs typeface="Arial" pitchFamily="34" charset="0"/>
              </a:rPr>
              <a:t>test</a:t>
            </a:r>
            <a:endParaRPr lang="el-GR" sz="2800" dirty="0">
              <a:solidFill>
                <a:schemeClr val="accent1">
                  <a:lumMod val="50000"/>
                </a:schemeClr>
              </a:solidFill>
              <a:latin typeface="Arial" pitchFamily="34" charset="0"/>
              <a:cs typeface="Arial" pitchFamily="34" charset="0"/>
            </a:endParaRPr>
          </a:p>
        </p:txBody>
      </p:sp>
      <p:sp>
        <p:nvSpPr>
          <p:cNvPr id="3" name="TextBox 2"/>
          <p:cNvSpPr txBox="1"/>
          <p:nvPr/>
        </p:nvSpPr>
        <p:spPr>
          <a:xfrm>
            <a:off x="107504" y="1653029"/>
            <a:ext cx="5544616" cy="3785652"/>
          </a:xfrm>
          <a:prstGeom prst="rect">
            <a:avLst/>
          </a:prstGeom>
          <a:noFill/>
        </p:spPr>
        <p:txBody>
          <a:bodyPr wrap="square" rtlCol="0">
            <a:spAutoFit/>
          </a:bodyPr>
          <a:lstStyle/>
          <a:p>
            <a:r>
              <a:rPr lang="el-GR" sz="2000" b="1" u="sng" dirty="0">
                <a:latin typeface="Arial" pitchFamily="34" charset="0"/>
                <a:cs typeface="Arial" pitchFamily="34" charset="0"/>
              </a:rPr>
              <a:t>Εξοπλισμός για </a:t>
            </a:r>
            <a:r>
              <a:rPr lang="el-GR" sz="2000" b="1" u="sng" dirty="0" smtClean="0">
                <a:latin typeface="Arial" pitchFamily="34" charset="0"/>
                <a:cs typeface="Arial" pitchFamily="34" charset="0"/>
              </a:rPr>
              <a:t>συγκεκριμένες χρήσεις</a:t>
            </a:r>
          </a:p>
          <a:p>
            <a:endParaRPr lang="el-GR" sz="2000" u="sng" dirty="0" smtClean="0">
              <a:latin typeface="Arial" pitchFamily="34" charset="0"/>
              <a:cs typeface="Arial" pitchFamily="34" charset="0"/>
            </a:endParaRPr>
          </a:p>
          <a:p>
            <a:pPr algn="just"/>
            <a:r>
              <a:rPr lang="el-GR" dirty="0" smtClean="0">
                <a:latin typeface="Arial" pitchFamily="34" charset="0"/>
                <a:cs typeface="Arial" pitchFamily="34" charset="0"/>
              </a:rPr>
              <a:t>Συσκευή </a:t>
            </a:r>
            <a:r>
              <a:rPr lang="el-GR" dirty="0">
                <a:latin typeface="Arial" pitchFamily="34" charset="0"/>
                <a:cs typeface="Arial" pitchFamily="34" charset="0"/>
              </a:rPr>
              <a:t>που μετρά τα επίπεδα </a:t>
            </a:r>
            <a:r>
              <a:rPr lang="el-GR" dirty="0" smtClean="0">
                <a:latin typeface="Arial" pitchFamily="34" charset="0"/>
                <a:cs typeface="Arial" pitchFamily="34" charset="0"/>
              </a:rPr>
              <a:t>προγεστερόνης </a:t>
            </a:r>
            <a:r>
              <a:rPr lang="el-GR" dirty="0">
                <a:latin typeface="Arial" pitchFamily="34" charset="0"/>
                <a:cs typeface="Arial" pitchFamily="34" charset="0"/>
              </a:rPr>
              <a:t>στο αίμα </a:t>
            </a:r>
            <a:r>
              <a:rPr lang="el-GR" dirty="0" smtClean="0">
                <a:latin typeface="Arial" pitchFamily="34" charset="0"/>
                <a:cs typeface="Arial" pitchFamily="34" charset="0"/>
              </a:rPr>
              <a:t>με </a:t>
            </a:r>
            <a:r>
              <a:rPr lang="el-GR" dirty="0">
                <a:latin typeface="Arial" pitchFamily="34" charset="0"/>
                <a:cs typeface="Arial" pitchFamily="34" charset="0"/>
              </a:rPr>
              <a:t>τεστ ELISA. </a:t>
            </a:r>
            <a:endParaRPr lang="el-GR" dirty="0" smtClean="0">
              <a:latin typeface="Arial" pitchFamily="34" charset="0"/>
              <a:cs typeface="Arial" pitchFamily="34" charset="0"/>
            </a:endParaRPr>
          </a:p>
          <a:p>
            <a:endParaRPr lang="el-GR" dirty="0" smtClean="0">
              <a:latin typeface="Arial" pitchFamily="34" charset="0"/>
              <a:cs typeface="Arial" pitchFamily="34" charset="0"/>
            </a:endParaRPr>
          </a:p>
          <a:p>
            <a:pPr marL="342900" indent="-342900">
              <a:buFont typeface="Courier New" pitchFamily="49" charset="0"/>
              <a:buChar char="o"/>
            </a:pPr>
            <a:r>
              <a:rPr lang="el-GR" b="1" i="1" dirty="0" smtClean="0">
                <a:latin typeface="Arial" pitchFamily="34" charset="0"/>
                <a:cs typeface="Arial" pitchFamily="34" charset="0"/>
              </a:rPr>
              <a:t>Πλεονεκτήματα</a:t>
            </a:r>
            <a:endParaRPr lang="el-GR" dirty="0" smtClean="0">
              <a:latin typeface="Arial" pitchFamily="34" charset="0"/>
              <a:cs typeface="Arial" pitchFamily="34" charset="0"/>
            </a:endParaRPr>
          </a:p>
          <a:p>
            <a:r>
              <a:rPr lang="el-GR" dirty="0">
                <a:latin typeface="Arial" pitchFamily="34" charset="0"/>
                <a:cs typeface="Arial" pitchFamily="34" charset="0"/>
              </a:rPr>
              <a:t> </a:t>
            </a:r>
            <a:r>
              <a:rPr lang="el-GR" dirty="0" smtClean="0">
                <a:latin typeface="Arial" pitchFamily="34" charset="0"/>
                <a:cs typeface="Arial" pitchFamily="34" charset="0"/>
              </a:rPr>
              <a:t>    Γρήγορα </a:t>
            </a:r>
            <a:r>
              <a:rPr lang="el-GR" dirty="0">
                <a:latin typeface="Arial" pitchFamily="34" charset="0"/>
                <a:cs typeface="Arial" pitchFamily="34" charset="0"/>
              </a:rPr>
              <a:t>αποτελέσματα </a:t>
            </a:r>
            <a:r>
              <a:rPr lang="el-GR" dirty="0" smtClean="0">
                <a:latin typeface="Arial" pitchFamily="34" charset="0"/>
                <a:cs typeface="Arial" pitchFamily="34" charset="0"/>
              </a:rPr>
              <a:t>(και </a:t>
            </a:r>
            <a:r>
              <a:rPr lang="el-GR" dirty="0">
                <a:latin typeface="Arial" pitchFamily="34" charset="0"/>
                <a:cs typeface="Arial" pitchFamily="34" charset="0"/>
              </a:rPr>
              <a:t>σε ψηφιακή </a:t>
            </a:r>
            <a:endParaRPr lang="el-GR" dirty="0" smtClean="0">
              <a:latin typeface="Arial" pitchFamily="34" charset="0"/>
              <a:cs typeface="Arial" pitchFamily="34" charset="0"/>
            </a:endParaRPr>
          </a:p>
          <a:p>
            <a:r>
              <a:rPr lang="el-GR" dirty="0">
                <a:latin typeface="Arial" pitchFamily="34" charset="0"/>
                <a:cs typeface="Arial" pitchFamily="34" charset="0"/>
              </a:rPr>
              <a:t> </a:t>
            </a:r>
            <a:r>
              <a:rPr lang="el-GR" dirty="0" smtClean="0">
                <a:latin typeface="Arial" pitchFamily="34" charset="0"/>
                <a:cs typeface="Arial" pitchFamily="34" charset="0"/>
              </a:rPr>
              <a:t>    μορφή</a:t>
            </a:r>
            <a:r>
              <a:rPr lang="el-GR" dirty="0">
                <a:latin typeface="Arial" pitchFamily="34" charset="0"/>
                <a:cs typeface="Arial" pitchFamily="34" charset="0"/>
              </a:rPr>
              <a:t>) με ελάχιστη προετοιμασία. </a:t>
            </a:r>
            <a:endParaRPr lang="el-GR" dirty="0" smtClean="0">
              <a:latin typeface="Arial" pitchFamily="34" charset="0"/>
              <a:cs typeface="Arial" pitchFamily="34" charset="0"/>
            </a:endParaRPr>
          </a:p>
          <a:p>
            <a:endParaRPr lang="el-GR" dirty="0" smtClean="0">
              <a:latin typeface="Arial" pitchFamily="34" charset="0"/>
              <a:cs typeface="Arial" pitchFamily="34" charset="0"/>
            </a:endParaRPr>
          </a:p>
          <a:p>
            <a:pPr marL="342900" indent="-342900">
              <a:buFont typeface="Courier New" pitchFamily="49" charset="0"/>
              <a:buChar char="o"/>
            </a:pPr>
            <a:r>
              <a:rPr lang="el-GR" b="1" i="1" dirty="0" smtClean="0">
                <a:latin typeface="Arial" pitchFamily="34" charset="0"/>
                <a:cs typeface="Arial" pitchFamily="34" charset="0"/>
              </a:rPr>
              <a:t>Μειονεκτήματα</a:t>
            </a:r>
          </a:p>
          <a:p>
            <a:r>
              <a:rPr lang="el-GR" dirty="0" smtClean="0">
                <a:latin typeface="Arial" pitchFamily="34" charset="0"/>
                <a:cs typeface="Arial" pitchFamily="34" charset="0"/>
              </a:rPr>
              <a:t>     Εξειδίκευση </a:t>
            </a:r>
          </a:p>
          <a:p>
            <a:r>
              <a:rPr lang="el-GR" dirty="0">
                <a:latin typeface="Arial" pitchFamily="34" charset="0"/>
                <a:cs typeface="Arial" pitchFamily="34" charset="0"/>
              </a:rPr>
              <a:t> </a:t>
            </a:r>
            <a:r>
              <a:rPr lang="el-GR" dirty="0" smtClean="0">
                <a:latin typeface="Arial" pitchFamily="34" charset="0"/>
                <a:cs typeface="Arial" pitchFamily="34" charset="0"/>
              </a:rPr>
              <a:t>    Κόστος</a:t>
            </a:r>
            <a:endParaRPr lang="el-GR" u="sng" dirty="0">
              <a:latin typeface="Arial" pitchFamily="34" charset="0"/>
              <a:cs typeface="Arial" pitchFamily="34" charset="0"/>
            </a:endParaRPr>
          </a:p>
          <a:p>
            <a:endParaRPr lang="el-GR" sz="2000" u="sng"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484784"/>
            <a:ext cx="3203848" cy="3648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21700-0003_ReagenzienblockRindSchuh_2.jpg"/>
          <p:cNvPicPr/>
          <p:nvPr/>
        </p:nvPicPr>
        <p:blipFill>
          <a:blip r:embed="rId3">
            <a:extLst/>
          </a:blip>
          <a:stretch>
            <a:fillRect/>
          </a:stretch>
        </p:blipFill>
        <p:spPr>
          <a:xfrm>
            <a:off x="5364088" y="4828637"/>
            <a:ext cx="3635896" cy="1912731"/>
          </a:xfrm>
          <a:prstGeom prst="rect">
            <a:avLst/>
          </a:prstGeom>
          <a:ln w="12700">
            <a:miter lim="400000"/>
          </a:ln>
        </p:spPr>
      </p:pic>
    </p:spTree>
    <p:extLst>
      <p:ext uri="{BB962C8B-B14F-4D97-AF65-F5344CB8AC3E}">
        <p14:creationId xmlns:p14="http://schemas.microsoft.com/office/powerpoint/2010/main" val="19803259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4536504" cy="5386090"/>
          </a:xfrm>
          <a:prstGeom prst="rect">
            <a:avLst/>
          </a:prstGeom>
          <a:noFill/>
        </p:spPr>
        <p:txBody>
          <a:bodyPr wrap="square" rtlCol="0">
            <a:spAutoFit/>
          </a:bodyPr>
          <a:lstStyle/>
          <a:p>
            <a:r>
              <a:rPr lang="el-GR" sz="2000" b="1" u="sng" dirty="0">
                <a:latin typeface="Arial" pitchFamily="34" charset="0"/>
                <a:cs typeface="Arial" pitchFamily="34" charset="0"/>
              </a:rPr>
              <a:t>Εξοπλισμός πολλαπλών </a:t>
            </a:r>
            <a:r>
              <a:rPr lang="el-GR" sz="2000" b="1" u="sng" dirty="0" smtClean="0">
                <a:latin typeface="Arial" pitchFamily="34" charset="0"/>
                <a:cs typeface="Arial" pitchFamily="34" charset="0"/>
              </a:rPr>
              <a:t>χρήσεων</a:t>
            </a:r>
          </a:p>
          <a:p>
            <a:pPr lvl="0" defTabSz="566674">
              <a:defRPr sz="1800">
                <a:solidFill>
                  <a:srgbClr val="000000"/>
                </a:solidFill>
              </a:defRPr>
            </a:pPr>
            <a:endParaRPr lang="en-US" dirty="0" smtClean="0">
              <a:latin typeface="Arial" pitchFamily="34" charset="0"/>
              <a:cs typeface="Arial" pitchFamily="34" charset="0"/>
            </a:endParaRPr>
          </a:p>
          <a:p>
            <a:pPr lvl="0" algn="just" defTabSz="566674">
              <a:defRPr sz="1800">
                <a:solidFill>
                  <a:srgbClr val="000000"/>
                </a:solidFill>
              </a:defRPr>
            </a:pPr>
            <a:r>
              <a:rPr lang="el-GR" dirty="0">
                <a:latin typeface="Arial" pitchFamily="34" charset="0"/>
                <a:cs typeface="Arial" pitchFamily="34" charset="0"/>
              </a:rPr>
              <a:t>Μ</a:t>
            </a:r>
            <a:r>
              <a:rPr lang="el-GR" dirty="0" smtClean="0">
                <a:latin typeface="Arial" pitchFamily="34" charset="0"/>
                <a:cs typeface="Arial" pitchFamily="34" charset="0"/>
              </a:rPr>
              <a:t>ηχανές για πολλαπλά </a:t>
            </a:r>
            <a:r>
              <a:rPr lang="el-GR" dirty="0">
                <a:latin typeface="Arial" pitchFamily="34" charset="0"/>
                <a:cs typeface="Arial" pitchFamily="34" charset="0"/>
              </a:rPr>
              <a:t>τεστ ELISA διαφορετικής </a:t>
            </a:r>
            <a:r>
              <a:rPr lang="el-GR" dirty="0" smtClean="0">
                <a:latin typeface="Arial" pitchFamily="34" charset="0"/>
                <a:cs typeface="Arial" pitchFamily="34" charset="0"/>
              </a:rPr>
              <a:t>φύσεως </a:t>
            </a:r>
            <a:r>
              <a:rPr lang="el-GR" dirty="0">
                <a:latin typeface="Arial" pitchFamily="34" charset="0"/>
                <a:cs typeface="Arial" pitchFamily="34" charset="0"/>
              </a:rPr>
              <a:t>κρατώντας πολλές πλάκες </a:t>
            </a:r>
            <a:r>
              <a:rPr lang="el-GR" dirty="0" smtClean="0">
                <a:latin typeface="Arial" pitchFamily="34" charset="0"/>
                <a:cs typeface="Arial" pitchFamily="34" charset="0"/>
              </a:rPr>
              <a:t>εναλλάσσοντας </a:t>
            </a:r>
            <a:r>
              <a:rPr lang="el-GR" dirty="0">
                <a:latin typeface="Arial" pitchFamily="34" charset="0"/>
                <a:cs typeface="Arial" pitchFamily="34" charset="0"/>
              </a:rPr>
              <a:t>τα διάφορα στάδια του τεστ μεταξύ τους στο επίπεδο </a:t>
            </a:r>
            <a:r>
              <a:rPr lang="el-GR" dirty="0" smtClean="0">
                <a:latin typeface="Arial" pitchFamily="34" charset="0"/>
                <a:cs typeface="Arial" pitchFamily="34" charset="0"/>
              </a:rPr>
              <a:t>χ-</a:t>
            </a:r>
            <a:r>
              <a:rPr lang="en-US" dirty="0" smtClean="0">
                <a:latin typeface="Arial" pitchFamily="34" charset="0"/>
                <a:cs typeface="Arial" pitchFamily="34" charset="0"/>
              </a:rPr>
              <a:t>y</a:t>
            </a:r>
            <a:r>
              <a:rPr lang="el-GR" dirty="0" smtClean="0">
                <a:latin typeface="Arial" pitchFamily="34" charset="0"/>
                <a:cs typeface="Arial" pitchFamily="34" charset="0"/>
              </a:rPr>
              <a:t>.</a:t>
            </a:r>
            <a:endParaRPr lang="el-GR" dirty="0">
              <a:latin typeface="Arial" pitchFamily="34" charset="0"/>
              <a:cs typeface="Arial" pitchFamily="34" charset="0"/>
            </a:endParaRPr>
          </a:p>
          <a:p>
            <a:pPr lvl="0" algn="just" defTabSz="566674">
              <a:defRPr sz="1800">
                <a:solidFill>
                  <a:srgbClr val="000000"/>
                </a:solidFill>
              </a:defRPr>
            </a:pPr>
            <a:r>
              <a:rPr lang="el-GR" dirty="0">
                <a:latin typeface="Arial" pitchFamily="34" charset="0"/>
                <a:cs typeface="Arial" pitchFamily="34" charset="0"/>
              </a:rPr>
              <a:t>Τέτοιες μηχανές, όπως η πρώτη στην εικόνα, συχνά μπορούν να κάνουν και άλλα </a:t>
            </a:r>
            <a:r>
              <a:rPr lang="el-GR" dirty="0" err="1">
                <a:latin typeface="Arial" pitchFamily="34" charset="0"/>
                <a:cs typeface="Arial" pitchFamily="34" charset="0"/>
              </a:rPr>
              <a:t>standardised</a:t>
            </a:r>
            <a:r>
              <a:rPr lang="el-GR" dirty="0">
                <a:latin typeface="Arial" pitchFamily="34" charset="0"/>
                <a:cs typeface="Arial" pitchFamily="34" charset="0"/>
              </a:rPr>
              <a:t> </a:t>
            </a:r>
            <a:r>
              <a:rPr lang="el-GR" dirty="0" err="1">
                <a:latin typeface="Arial" pitchFamily="34" charset="0"/>
                <a:cs typeface="Arial" pitchFamily="34" charset="0"/>
              </a:rPr>
              <a:t>tests</a:t>
            </a:r>
            <a:r>
              <a:rPr lang="el-GR" dirty="0">
                <a:latin typeface="Arial" pitchFamily="34" charset="0"/>
                <a:cs typeface="Arial" pitchFamily="34" charset="0"/>
              </a:rPr>
              <a:t> (</a:t>
            </a:r>
            <a:r>
              <a:rPr lang="el-GR" dirty="0" smtClean="0">
                <a:latin typeface="Arial" pitchFamily="34" charset="0"/>
                <a:cs typeface="Arial" pitchFamily="34" charset="0"/>
              </a:rPr>
              <a:t>IFA, ELISA, </a:t>
            </a:r>
            <a:r>
              <a:rPr lang="el-GR" dirty="0" err="1" smtClean="0">
                <a:latin typeface="Arial" pitchFamily="34" charset="0"/>
                <a:cs typeface="Arial" pitchFamily="34" charset="0"/>
              </a:rPr>
              <a:t>allergy</a:t>
            </a:r>
            <a:r>
              <a:rPr lang="el-GR" dirty="0" smtClean="0">
                <a:latin typeface="Arial" pitchFamily="34" charset="0"/>
                <a:cs typeface="Arial" pitchFamily="34" charset="0"/>
              </a:rPr>
              <a:t> </a:t>
            </a:r>
            <a:r>
              <a:rPr lang="el-GR" dirty="0" err="1" smtClean="0">
                <a:latin typeface="Arial" pitchFamily="34" charset="0"/>
                <a:cs typeface="Arial" pitchFamily="34" charset="0"/>
              </a:rPr>
              <a:t>etc</a:t>
            </a:r>
            <a:r>
              <a:rPr lang="el-GR" dirty="0">
                <a:latin typeface="Arial" pitchFamily="34" charset="0"/>
                <a:cs typeface="Arial" pitchFamily="34" charset="0"/>
              </a:rPr>
              <a:t>) παρόμοιας μορφής</a:t>
            </a:r>
            <a:r>
              <a:rPr lang="el-GR" dirty="0" smtClean="0">
                <a:latin typeface="Arial" pitchFamily="34" charset="0"/>
                <a:cs typeface="Arial" pitchFamily="34" charset="0"/>
              </a:rPr>
              <a:t>.</a:t>
            </a:r>
          </a:p>
          <a:p>
            <a:pPr lvl="0" algn="just" defTabSz="566674">
              <a:defRPr sz="1800">
                <a:solidFill>
                  <a:srgbClr val="000000"/>
                </a:solidFill>
              </a:defRPr>
            </a:pPr>
            <a:endParaRPr lang="el-GR" dirty="0" smtClean="0">
              <a:latin typeface="Arial" pitchFamily="34" charset="0"/>
              <a:cs typeface="Arial" pitchFamily="34" charset="0"/>
            </a:endParaRPr>
          </a:p>
          <a:p>
            <a:pPr marL="342900" indent="-342900">
              <a:buFont typeface="Courier New" pitchFamily="49" charset="0"/>
              <a:buChar char="o"/>
            </a:pPr>
            <a:r>
              <a:rPr lang="el-GR" b="1" i="1" dirty="0" smtClean="0">
                <a:latin typeface="Arial" pitchFamily="34" charset="0"/>
                <a:cs typeface="Arial" pitchFamily="34" charset="0"/>
              </a:rPr>
              <a:t>Πλεονεκτήματα</a:t>
            </a:r>
            <a:endParaRPr lang="el-GR" dirty="0">
              <a:latin typeface="Arial" pitchFamily="34" charset="0"/>
              <a:cs typeface="Arial" pitchFamily="34" charset="0"/>
            </a:endParaRPr>
          </a:p>
          <a:p>
            <a:r>
              <a:rPr lang="el-GR" dirty="0" smtClean="0">
                <a:latin typeface="Arial" pitchFamily="34" charset="0"/>
                <a:cs typeface="Arial" pitchFamily="34" charset="0"/>
              </a:rPr>
              <a:t>Χρήσιμες</a:t>
            </a:r>
          </a:p>
          <a:p>
            <a:r>
              <a:rPr lang="el-GR" dirty="0" smtClean="0">
                <a:latin typeface="Arial" pitchFamily="34" charset="0"/>
                <a:cs typeface="Arial" pitchFamily="34" charset="0"/>
              </a:rPr>
              <a:t>Αξιόπιστες</a:t>
            </a:r>
          </a:p>
          <a:p>
            <a:r>
              <a:rPr lang="el-GR" dirty="0" smtClean="0">
                <a:latin typeface="Arial" pitchFamily="34" charset="0"/>
                <a:cs typeface="Arial" pitchFamily="34" charset="0"/>
              </a:rPr>
              <a:t>Γρήγορες</a:t>
            </a:r>
          </a:p>
          <a:p>
            <a:endParaRPr lang="el-GR" dirty="0">
              <a:latin typeface="Arial" pitchFamily="34" charset="0"/>
              <a:cs typeface="Arial" pitchFamily="34" charset="0"/>
            </a:endParaRPr>
          </a:p>
          <a:p>
            <a:pPr marL="342900" indent="-342900">
              <a:buFont typeface="Courier New" pitchFamily="49" charset="0"/>
              <a:buChar char="o"/>
            </a:pPr>
            <a:r>
              <a:rPr lang="el-GR" b="1" i="1" dirty="0">
                <a:latin typeface="Arial" pitchFamily="34" charset="0"/>
                <a:cs typeface="Arial" pitchFamily="34" charset="0"/>
              </a:rPr>
              <a:t>Μειονεκτήματα</a:t>
            </a:r>
          </a:p>
          <a:p>
            <a:r>
              <a:rPr lang="el-GR" dirty="0" smtClean="0">
                <a:latin typeface="Arial" pitchFamily="34" charset="0"/>
                <a:cs typeface="Arial" pitchFamily="34" charset="0"/>
              </a:rPr>
              <a:t>Κόστος (κατάλληλες για μεγάλα βιολογικά εργαστήρια)</a:t>
            </a:r>
            <a:endParaRPr lang="el-GR" b="1" u="sng" dirty="0">
              <a:latin typeface="Arial" pitchFamily="34" charset="0"/>
              <a:cs typeface="Arial" pitchFamily="34" charset="0"/>
            </a:endParaRPr>
          </a:p>
        </p:txBody>
      </p:sp>
      <p:pic>
        <p:nvPicPr>
          <p:cNvPr id="3" name="elisa-test-workstations-automatic-68387-7507567.jpg"/>
          <p:cNvPicPr/>
          <p:nvPr/>
        </p:nvPicPr>
        <p:blipFill>
          <a:blip r:embed="rId3">
            <a:extLst/>
          </a:blip>
          <a:stretch>
            <a:fillRect/>
          </a:stretch>
        </p:blipFill>
        <p:spPr>
          <a:xfrm>
            <a:off x="5169590" y="764704"/>
            <a:ext cx="3841286" cy="2705525"/>
          </a:xfrm>
          <a:prstGeom prst="rect">
            <a:avLst/>
          </a:prstGeom>
          <a:ln w="12700">
            <a:miter lim="400000"/>
          </a:ln>
        </p:spPr>
      </p:pic>
      <p:pic>
        <p:nvPicPr>
          <p:cNvPr id="4" name="02-MK-robot.jpg"/>
          <p:cNvPicPr/>
          <p:nvPr/>
        </p:nvPicPr>
        <p:blipFill>
          <a:blip r:embed="rId4">
            <a:extLst/>
          </a:blip>
          <a:stretch>
            <a:fillRect/>
          </a:stretch>
        </p:blipFill>
        <p:spPr>
          <a:xfrm>
            <a:off x="5178330" y="3717032"/>
            <a:ext cx="3832546" cy="2736305"/>
          </a:xfrm>
          <a:prstGeom prst="rect">
            <a:avLst/>
          </a:prstGeom>
          <a:ln w="12700">
            <a:miter lim="400000"/>
          </a:ln>
        </p:spPr>
      </p:pic>
    </p:spTree>
    <p:extLst>
      <p:ext uri="{BB962C8B-B14F-4D97-AF65-F5344CB8AC3E}">
        <p14:creationId xmlns:p14="http://schemas.microsoft.com/office/powerpoint/2010/main" val="19479625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836712"/>
            <a:ext cx="3545031" cy="2543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005064"/>
            <a:ext cx="3545031" cy="2487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Ορθογώνιο 4"/>
          <p:cNvSpPr/>
          <p:nvPr/>
        </p:nvSpPr>
        <p:spPr>
          <a:xfrm>
            <a:off x="463854" y="1242428"/>
            <a:ext cx="4634579" cy="3970318"/>
          </a:xfrm>
          <a:prstGeom prst="rect">
            <a:avLst/>
          </a:prstGeom>
        </p:spPr>
        <p:txBody>
          <a:bodyPr wrap="square">
            <a:spAutoFit/>
          </a:bodyPr>
          <a:lstStyle/>
          <a:p>
            <a:pPr lvl="0" algn="just"/>
            <a:r>
              <a:rPr lang="el-GR" kern="0" dirty="0">
                <a:solidFill>
                  <a:srgbClr val="414141"/>
                </a:solidFill>
                <a:latin typeface="Arial" pitchFamily="34" charset="0"/>
                <a:cs typeface="Arial" pitchFamily="34" charset="0"/>
                <a:sym typeface="Palatino"/>
              </a:rPr>
              <a:t>Έ</a:t>
            </a:r>
            <a:r>
              <a:rPr kumimoji="0" lang="el-GR" b="0" i="0" u="none" strike="noStrike" kern="0" cap="none" spc="0" normalizeH="0" baseline="0" noProof="0" dirty="0" err="1" smtClean="0">
                <a:ln>
                  <a:noFill/>
                </a:ln>
                <a:solidFill>
                  <a:srgbClr val="414141"/>
                </a:solidFill>
                <a:effectLst/>
                <a:uLnTx/>
                <a:uFillTx/>
                <a:latin typeface="Arial" pitchFamily="34" charset="0"/>
                <a:cs typeface="Arial" pitchFamily="34" charset="0"/>
                <a:sym typeface="Palatino"/>
              </a:rPr>
              <a:t>τοιμα</a:t>
            </a:r>
            <a:r>
              <a:rPr kumimoji="0" lang="el-GR" b="0" i="0" u="none" strike="noStrike" kern="0" cap="none" spc="0" normalizeH="0" baseline="0" noProof="0" dirty="0" smtClean="0">
                <a:ln>
                  <a:noFill/>
                </a:ln>
                <a:solidFill>
                  <a:srgbClr val="414141"/>
                </a:solidFill>
                <a:effectLst/>
                <a:uLnTx/>
                <a:uFillTx/>
                <a:latin typeface="Arial" pitchFamily="34" charset="0"/>
                <a:cs typeface="Arial" pitchFamily="34" charset="0"/>
                <a:sym typeface="Palatino"/>
              </a:rPr>
              <a:t> </a:t>
            </a:r>
            <a:r>
              <a:rPr kumimoji="0" lang="el-GR" b="0" i="0" u="none" strike="noStrike" kern="0" cap="none" spc="0" normalizeH="0" baseline="0" noProof="0" dirty="0" err="1" smtClean="0">
                <a:ln>
                  <a:noFill/>
                </a:ln>
                <a:solidFill>
                  <a:srgbClr val="414141"/>
                </a:solidFill>
                <a:effectLst/>
                <a:uLnTx/>
                <a:uFillTx/>
                <a:latin typeface="Arial" pitchFamily="34" charset="0"/>
                <a:cs typeface="Arial" pitchFamily="34" charset="0"/>
                <a:sym typeface="Palatino"/>
              </a:rPr>
              <a:t>kits</a:t>
            </a:r>
            <a:r>
              <a:rPr kumimoji="0" lang="el-GR" b="0" i="0" u="none" strike="noStrike" kern="0" cap="none" spc="0" normalizeH="0" baseline="0" noProof="0" dirty="0" smtClean="0">
                <a:ln>
                  <a:noFill/>
                </a:ln>
                <a:solidFill>
                  <a:srgbClr val="414141"/>
                </a:solidFill>
                <a:effectLst/>
                <a:uLnTx/>
                <a:uFillTx/>
                <a:latin typeface="Arial" pitchFamily="34" charset="0"/>
                <a:cs typeface="Arial" pitchFamily="34" charset="0"/>
                <a:sym typeface="Palatino"/>
              </a:rPr>
              <a:t> με όλα τα απαραίτητα εργαλεία για να κάνει ο βιολόγος το τεστ που χρειάζεται. </a:t>
            </a:r>
            <a:r>
              <a:rPr lang="el-GR" kern="0" dirty="0">
                <a:solidFill>
                  <a:srgbClr val="414141"/>
                </a:solidFill>
                <a:latin typeface="Arial" pitchFamily="34" charset="0"/>
                <a:cs typeface="Arial" pitchFamily="34" charset="0"/>
                <a:sym typeface="Palatino"/>
              </a:rPr>
              <a:t>Κ</a:t>
            </a:r>
            <a:r>
              <a:rPr kumimoji="0" lang="el-GR" b="0" i="0" u="none" strike="noStrike" kern="0" cap="none" spc="0" normalizeH="0" baseline="0" noProof="0" dirty="0" err="1" smtClean="0">
                <a:ln>
                  <a:noFill/>
                </a:ln>
                <a:solidFill>
                  <a:srgbClr val="414141"/>
                </a:solidFill>
                <a:effectLst/>
                <a:uLnTx/>
                <a:uFillTx/>
                <a:latin typeface="Arial" pitchFamily="34" charset="0"/>
                <a:cs typeface="Arial" pitchFamily="34" charset="0"/>
                <a:sym typeface="Palatino"/>
              </a:rPr>
              <a:t>άθε</a:t>
            </a:r>
            <a:r>
              <a:rPr lang="el-GR" kern="0" dirty="0">
                <a:solidFill>
                  <a:srgbClr val="414141"/>
                </a:solidFill>
                <a:latin typeface="Arial" pitchFamily="34" charset="0"/>
                <a:cs typeface="Arial" pitchFamily="34" charset="0"/>
                <a:sym typeface="Palatino"/>
              </a:rPr>
              <a:t>  </a:t>
            </a:r>
            <a:r>
              <a:rPr lang="el-GR" kern="0" dirty="0" err="1" smtClean="0">
                <a:solidFill>
                  <a:srgbClr val="414141"/>
                </a:solidFill>
                <a:latin typeface="Arial" pitchFamily="34" charset="0"/>
                <a:cs typeface="Arial" pitchFamily="34" charset="0"/>
                <a:sym typeface="Palatino"/>
              </a:rPr>
              <a:t>kit</a:t>
            </a:r>
            <a:r>
              <a:rPr lang="el-GR" kern="0" dirty="0" smtClean="0">
                <a:solidFill>
                  <a:srgbClr val="414141"/>
                </a:solidFill>
                <a:latin typeface="Arial" pitchFamily="34" charset="0"/>
                <a:cs typeface="Arial" pitchFamily="34" charset="0"/>
                <a:sym typeface="Palatino"/>
              </a:rPr>
              <a:t> </a:t>
            </a:r>
            <a:r>
              <a:rPr kumimoji="0" lang="el-GR" b="0" i="0" u="none" strike="noStrike" kern="0" cap="none" spc="0" normalizeH="0" baseline="0" noProof="0" dirty="0" smtClean="0">
                <a:ln>
                  <a:noFill/>
                </a:ln>
                <a:solidFill>
                  <a:srgbClr val="414141"/>
                </a:solidFill>
                <a:effectLst/>
                <a:uLnTx/>
                <a:uFillTx/>
                <a:latin typeface="Arial" pitchFamily="34" charset="0"/>
                <a:cs typeface="Arial" pitchFamily="34" charset="0"/>
                <a:sym typeface="Palatino"/>
              </a:rPr>
              <a:t>ανταποκρίνεται σε ένα συγκεκριμένο είδους τεστ. </a:t>
            </a:r>
          </a:p>
          <a:p>
            <a:pPr lvl="0" algn="just"/>
            <a:endParaRPr lang="el-GR" kern="0" dirty="0">
              <a:solidFill>
                <a:srgbClr val="414141"/>
              </a:solidFill>
              <a:latin typeface="Arial" pitchFamily="34" charset="0"/>
              <a:cs typeface="Arial" pitchFamily="34" charset="0"/>
              <a:sym typeface="Palatino"/>
            </a:endParaRPr>
          </a:p>
          <a:p>
            <a:pPr marL="285750" lvl="0" indent="-285750" algn="just">
              <a:buFont typeface="Courier New" pitchFamily="49" charset="0"/>
              <a:buChar char="o"/>
            </a:pPr>
            <a:r>
              <a:rPr lang="el-GR" b="1" i="1" dirty="0" smtClean="0">
                <a:solidFill>
                  <a:srgbClr val="414141"/>
                </a:solidFill>
                <a:latin typeface="Arial" pitchFamily="34" charset="0"/>
                <a:cs typeface="Arial" pitchFamily="34" charset="0"/>
              </a:rPr>
              <a:t>Πλεονεκτήματα</a:t>
            </a:r>
            <a:endParaRPr lang="el-GR" dirty="0">
              <a:solidFill>
                <a:srgbClr val="414141"/>
              </a:solidFill>
              <a:latin typeface="Arial" pitchFamily="34" charset="0"/>
              <a:cs typeface="Arial" pitchFamily="34" charset="0"/>
            </a:endParaRPr>
          </a:p>
          <a:p>
            <a:r>
              <a:rPr lang="el-GR" dirty="0">
                <a:solidFill>
                  <a:srgbClr val="414141"/>
                </a:solidFill>
                <a:latin typeface="Arial" pitchFamily="34" charset="0"/>
                <a:cs typeface="Arial" pitchFamily="34" charset="0"/>
              </a:rPr>
              <a:t> </a:t>
            </a:r>
            <a:r>
              <a:rPr lang="el-GR" dirty="0" smtClean="0">
                <a:solidFill>
                  <a:srgbClr val="414141"/>
                </a:solidFill>
                <a:latin typeface="Arial" pitchFamily="34" charset="0"/>
                <a:cs typeface="Arial" pitchFamily="34" charset="0"/>
              </a:rPr>
              <a:t>    Μικρό κόστος</a:t>
            </a:r>
          </a:p>
          <a:p>
            <a:r>
              <a:rPr lang="el-GR" dirty="0" smtClean="0">
                <a:solidFill>
                  <a:srgbClr val="414141"/>
                </a:solidFill>
                <a:latin typeface="Arial" pitchFamily="34" charset="0"/>
                <a:cs typeface="Arial" pitchFamily="34" charset="0"/>
              </a:rPr>
              <a:t>     Απλοϊκή λύση</a:t>
            </a:r>
          </a:p>
          <a:p>
            <a:endParaRPr lang="el-GR" dirty="0" smtClean="0">
              <a:solidFill>
                <a:srgbClr val="414141"/>
              </a:solidFill>
              <a:latin typeface="Arial" pitchFamily="34" charset="0"/>
              <a:cs typeface="Arial" pitchFamily="34" charset="0"/>
            </a:endParaRPr>
          </a:p>
          <a:p>
            <a:pPr marL="342900" indent="-342900">
              <a:buFont typeface="Courier New" pitchFamily="49" charset="0"/>
              <a:buChar char="o"/>
            </a:pPr>
            <a:r>
              <a:rPr lang="el-GR" b="1" i="1" dirty="0" smtClean="0">
                <a:solidFill>
                  <a:srgbClr val="414141"/>
                </a:solidFill>
                <a:latin typeface="Arial" pitchFamily="34" charset="0"/>
                <a:cs typeface="Arial" pitchFamily="34" charset="0"/>
              </a:rPr>
              <a:t>Μειονεκτήματα</a:t>
            </a:r>
            <a:endParaRPr lang="el-GR" b="1" i="1" dirty="0">
              <a:solidFill>
                <a:srgbClr val="414141"/>
              </a:solidFill>
              <a:latin typeface="Arial" pitchFamily="34" charset="0"/>
              <a:cs typeface="Arial" pitchFamily="34" charset="0"/>
            </a:endParaRPr>
          </a:p>
          <a:p>
            <a:pPr lvl="0" algn="just"/>
            <a:r>
              <a:rPr kumimoji="0" lang="el-GR" b="0" i="0" u="none" strike="noStrike" kern="0" cap="none" spc="0" normalizeH="0" baseline="0" noProof="0" dirty="0" smtClean="0">
                <a:ln>
                  <a:noFill/>
                </a:ln>
                <a:solidFill>
                  <a:srgbClr val="414141"/>
                </a:solidFill>
                <a:effectLst/>
                <a:uLnTx/>
                <a:uFillTx/>
                <a:latin typeface="Arial" pitchFamily="34" charset="0"/>
                <a:cs typeface="Arial" pitchFamily="34" charset="0"/>
                <a:sym typeface="Palatino"/>
              </a:rPr>
              <a:t>     Χειροκίνητη</a:t>
            </a:r>
            <a:r>
              <a:rPr kumimoji="0" lang="el-GR" b="0" i="0" u="none" strike="noStrike" kern="0" cap="none" spc="0" normalizeH="0" noProof="0" dirty="0" smtClean="0">
                <a:ln>
                  <a:noFill/>
                </a:ln>
                <a:solidFill>
                  <a:srgbClr val="414141"/>
                </a:solidFill>
                <a:effectLst/>
                <a:uLnTx/>
                <a:uFillTx/>
                <a:latin typeface="Arial" pitchFamily="34" charset="0"/>
                <a:cs typeface="Arial" pitchFamily="34" charset="0"/>
                <a:sym typeface="Palatino"/>
              </a:rPr>
              <a:t> χρήση</a:t>
            </a:r>
          </a:p>
          <a:p>
            <a:pPr lvl="0" algn="just"/>
            <a:r>
              <a:rPr lang="el-GR" kern="0" dirty="0">
                <a:solidFill>
                  <a:srgbClr val="414141"/>
                </a:solidFill>
                <a:latin typeface="Arial" pitchFamily="34" charset="0"/>
                <a:cs typeface="Arial" pitchFamily="34" charset="0"/>
                <a:sym typeface="Palatino"/>
              </a:rPr>
              <a:t> </a:t>
            </a:r>
            <a:r>
              <a:rPr lang="el-GR" kern="0" dirty="0" smtClean="0">
                <a:solidFill>
                  <a:srgbClr val="414141"/>
                </a:solidFill>
                <a:latin typeface="Arial" pitchFamily="34" charset="0"/>
                <a:cs typeface="Arial" pitchFamily="34" charset="0"/>
                <a:sym typeface="Palatino"/>
              </a:rPr>
              <a:t>    Πολλές πλάκες</a:t>
            </a:r>
          </a:p>
          <a:p>
            <a:pPr lvl="0" algn="just"/>
            <a:r>
              <a:rPr kumimoji="0" lang="el-GR" b="0" i="0" u="none" strike="noStrike" kern="0" cap="none" spc="0" normalizeH="0" noProof="0" dirty="0">
                <a:ln>
                  <a:noFill/>
                </a:ln>
                <a:solidFill>
                  <a:srgbClr val="414141"/>
                </a:solidFill>
                <a:effectLst/>
                <a:uLnTx/>
                <a:uFillTx/>
                <a:latin typeface="Arial" pitchFamily="34" charset="0"/>
                <a:cs typeface="Arial" pitchFamily="34" charset="0"/>
                <a:sym typeface="Palatino"/>
              </a:rPr>
              <a:t> </a:t>
            </a:r>
            <a:r>
              <a:rPr kumimoji="0" lang="el-GR" b="0" i="0" u="none" strike="noStrike" kern="0" cap="none" spc="0" normalizeH="0" noProof="0" dirty="0" smtClean="0">
                <a:ln>
                  <a:noFill/>
                </a:ln>
                <a:solidFill>
                  <a:srgbClr val="414141"/>
                </a:solidFill>
                <a:effectLst/>
                <a:uLnTx/>
                <a:uFillTx/>
                <a:latin typeface="Arial" pitchFamily="34" charset="0"/>
                <a:cs typeface="Arial" pitchFamily="34" charset="0"/>
                <a:sym typeface="Palatino"/>
              </a:rPr>
              <a:t>    Μεταφορά υγρών</a:t>
            </a:r>
            <a:endParaRPr kumimoji="0" lang="el-GR" b="0" i="0" u="none" strike="noStrike" kern="0" cap="none" spc="0" normalizeH="0" baseline="0" noProof="0" dirty="0" smtClean="0">
              <a:ln>
                <a:noFill/>
              </a:ln>
              <a:solidFill>
                <a:srgbClr val="414141"/>
              </a:solidFill>
              <a:effectLst/>
              <a:uLnTx/>
              <a:uFillTx/>
              <a:latin typeface="Arial" pitchFamily="34" charset="0"/>
              <a:cs typeface="Arial" pitchFamily="34" charset="0"/>
              <a:sym typeface="Palatino"/>
            </a:endParaRPr>
          </a:p>
          <a:p>
            <a:pPr lvl="0" algn="just"/>
            <a:endParaRPr kumimoji="0" lang="el-GR"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endParaRPr>
          </a:p>
        </p:txBody>
      </p:sp>
      <p:sp>
        <p:nvSpPr>
          <p:cNvPr id="6" name="Ορθογώνιο 5"/>
          <p:cNvSpPr/>
          <p:nvPr/>
        </p:nvSpPr>
        <p:spPr>
          <a:xfrm>
            <a:off x="534259" y="636657"/>
            <a:ext cx="3024336" cy="40011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1" i="0" u="sng" strike="noStrike" kern="0" cap="none" spc="0" normalizeH="0" baseline="0" noProof="0" dirty="0" smtClean="0">
                <a:ln>
                  <a:noFill/>
                </a:ln>
                <a:effectLst/>
                <a:uLnTx/>
                <a:uFillTx/>
                <a:latin typeface="Arial" pitchFamily="34" charset="0"/>
                <a:cs typeface="Arial" pitchFamily="34" charset="0"/>
                <a:sym typeface="Bodoni SvtyTwo ITC TT-Book"/>
              </a:rPr>
              <a:t>Ready to use Kits</a:t>
            </a:r>
            <a:endParaRPr kumimoji="0" lang="el-GR" sz="2000" b="1" i="0" u="sng" strike="noStrike" kern="0" cap="none" spc="0" normalizeH="0" baseline="0" noProof="0" dirty="0" smtClean="0">
              <a:ln>
                <a:noFill/>
              </a:ln>
              <a:effectLst/>
              <a:uLnTx/>
              <a:uFillTx/>
              <a:latin typeface="Arial" pitchFamily="34" charset="0"/>
              <a:cs typeface="Arial" pitchFamily="34" charset="0"/>
            </a:endParaRPr>
          </a:p>
        </p:txBody>
      </p:sp>
    </p:spTree>
    <p:extLst>
      <p:ext uri="{BB962C8B-B14F-4D97-AF65-F5344CB8AC3E}">
        <p14:creationId xmlns:p14="http://schemas.microsoft.com/office/powerpoint/2010/main" val="39986564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71551" y="1304782"/>
            <a:ext cx="7192913" cy="490631"/>
          </a:xfrm>
        </p:spPr>
        <p:txBody>
          <a:bodyPr>
            <a:noAutofit/>
          </a:bodyPr>
          <a:lstStyle/>
          <a:p>
            <a:pPr algn="l"/>
            <a:r>
              <a:rPr lang="el-GR" dirty="0">
                <a:latin typeface="Times New Roman" panose="02020603050405020304" pitchFamily="18" charset="0"/>
                <a:cs typeface="Times New Roman" panose="02020603050405020304" pitchFamily="18" charset="0"/>
              </a:rPr>
              <a:t>Λίγα λόγια για τα δροσόφιλα…</a:t>
            </a:r>
          </a:p>
        </p:txBody>
      </p:sp>
      <p:sp>
        <p:nvSpPr>
          <p:cNvPr id="3" name="Θέση κειμένου 2"/>
          <p:cNvSpPr>
            <a:spLocks noGrp="1"/>
          </p:cNvSpPr>
          <p:nvPr>
            <p:ph type="body" idx="1"/>
          </p:nvPr>
        </p:nvSpPr>
        <p:spPr>
          <a:xfrm>
            <a:off x="971551" y="2247140"/>
            <a:ext cx="7192913" cy="3560933"/>
          </a:xfrm>
        </p:spPr>
        <p:txBody>
          <a:bodyPr>
            <a:normAutofit lnSpcReduction="10000"/>
          </a:bodyPr>
          <a:lstStyle/>
          <a:p>
            <a:pPr marL="257175" indent="-257175">
              <a:buFont typeface="Arial" panose="020B0604020202020204" pitchFamily="34" charset="0"/>
              <a:buChar char="•"/>
            </a:pPr>
            <a:r>
              <a:rPr lang="el-GR" sz="1950" dirty="0">
                <a:latin typeface="Times New Roman" panose="02020603050405020304" pitchFamily="18" charset="0"/>
                <a:cs typeface="Times New Roman" panose="02020603050405020304" pitchFamily="18" charset="0"/>
              </a:rPr>
              <a:t>Το είδος αυτό είναι γενικά γνωστό ως μύγα των φρούτων</a:t>
            </a:r>
          </a:p>
          <a:p>
            <a:pPr marL="257175" indent="-257175">
              <a:buFont typeface="Arial" panose="020B0604020202020204" pitchFamily="34" charset="0"/>
              <a:buChar char="•"/>
            </a:pPr>
            <a:r>
              <a:rPr lang="el-GR" sz="1950" dirty="0">
                <a:latin typeface="Times New Roman" panose="02020603050405020304" pitchFamily="18" charset="0"/>
                <a:cs typeface="Times New Roman" panose="02020603050405020304" pitchFamily="18" charset="0"/>
              </a:rPr>
              <a:t>Χρησιμοποιείται ευρέως για βιολογική έρευνα σε μελέτες γενετικής, φυσιολογίας, μικροβιακής παθογένεσης και την εξέλιξη της ιστορίας της ζωής</a:t>
            </a:r>
          </a:p>
          <a:p>
            <a:pPr marL="257175" indent="-257175">
              <a:buFont typeface="Arial" panose="020B0604020202020204" pitchFamily="34" charset="0"/>
              <a:buChar char="•"/>
            </a:pPr>
            <a:r>
              <a:rPr lang="el-GR" sz="1950" dirty="0">
                <a:latin typeface="Times New Roman" panose="02020603050405020304" pitchFamily="18" charset="0"/>
                <a:cs typeface="Times New Roman" panose="02020603050405020304" pitchFamily="18" charset="0"/>
              </a:rPr>
              <a:t>Ομοιότητα με τον άνθρωπο…</a:t>
            </a:r>
          </a:p>
          <a:p>
            <a:pPr marL="600075" lvl="1" indent="-257175">
              <a:buFont typeface="Wingdings" panose="05000000000000000000" pitchFamily="2" charset="2"/>
              <a:buChar char="Ø"/>
            </a:pPr>
            <a:r>
              <a:rPr lang="el-GR" sz="1650" dirty="0">
                <a:latin typeface="Times New Roman" panose="02020603050405020304" pitchFamily="18" charset="0"/>
                <a:cs typeface="Times New Roman" panose="02020603050405020304" pitchFamily="18" charset="0"/>
              </a:rPr>
              <a:t>Περίπου το 75% των γνωστών γονιδίων ανθρώπινων ασθενειών έχουν αναγνωρίσιμη αντιστοιχία στο γονιδίωμα των μυγών των φρούτων</a:t>
            </a:r>
          </a:p>
          <a:p>
            <a:pPr marL="600075" lvl="1" indent="-257175">
              <a:buFont typeface="Wingdings" panose="05000000000000000000" pitchFamily="2" charset="2"/>
              <a:buChar char="Ø"/>
            </a:pPr>
            <a:r>
              <a:rPr lang="el-GR" sz="1650" dirty="0">
                <a:latin typeface="Times New Roman" panose="02020603050405020304" pitchFamily="18" charset="0"/>
                <a:cs typeface="Times New Roman" panose="02020603050405020304" pitchFamily="18" charset="0"/>
              </a:rPr>
              <a:t>Το 50% των πρωτεϊνικών αλληλουχιών είναι αντίστοιχες των θηλαστικών</a:t>
            </a:r>
          </a:p>
          <a:p>
            <a:pPr marL="600075" lvl="1" indent="-257175">
              <a:buFont typeface="Wingdings" panose="05000000000000000000" pitchFamily="2" charset="2"/>
              <a:buChar char="Ø"/>
            </a:pPr>
            <a:r>
              <a:rPr lang="el-GR" sz="1650" dirty="0">
                <a:latin typeface="Times New Roman" panose="02020603050405020304" pitchFamily="18" charset="0"/>
                <a:cs typeface="Times New Roman" panose="02020603050405020304" pitchFamily="18" charset="0"/>
              </a:rPr>
              <a:t>Χρησιμοποιούνται ως γενετικό μοντέλο για αρκετές ανθρώπινες ασθένειες συμπεριλαμβανομένων των νευροεκφυλιστικών διαταραχών του </a:t>
            </a:r>
            <a:r>
              <a:rPr lang="en-US" sz="1650" dirty="0">
                <a:latin typeface="Times New Roman" panose="02020603050405020304" pitchFamily="18" charset="0"/>
                <a:cs typeface="Times New Roman" panose="02020603050405020304" pitchFamily="18" charset="0"/>
              </a:rPr>
              <a:t>Parkinson, </a:t>
            </a:r>
            <a:r>
              <a:rPr lang="el-GR" sz="1650" dirty="0">
                <a:latin typeface="Times New Roman" panose="02020603050405020304" pitchFamily="18" charset="0"/>
                <a:cs typeface="Times New Roman" panose="02020603050405020304" pitchFamily="18" charset="0"/>
              </a:rPr>
              <a:t>της νόσου </a:t>
            </a:r>
            <a:r>
              <a:rPr lang="en-US" sz="1650" dirty="0">
                <a:latin typeface="Times New Roman" panose="02020603050405020304" pitchFamily="18" charset="0"/>
                <a:cs typeface="Times New Roman" panose="02020603050405020304" pitchFamily="18" charset="0"/>
              </a:rPr>
              <a:t>Huntington, </a:t>
            </a:r>
            <a:r>
              <a:rPr lang="el-GR" sz="1650" dirty="0">
                <a:latin typeface="Times New Roman" panose="02020603050405020304" pitchFamily="18" charset="0"/>
                <a:cs typeface="Times New Roman" panose="02020603050405020304" pitchFamily="18" charset="0"/>
              </a:rPr>
              <a:t>της νόσου </a:t>
            </a:r>
            <a:r>
              <a:rPr lang="en-US" sz="1650" dirty="0">
                <a:latin typeface="Times New Roman" panose="02020603050405020304" pitchFamily="18" charset="0"/>
                <a:cs typeface="Times New Roman" panose="02020603050405020304" pitchFamily="18" charset="0"/>
              </a:rPr>
              <a:t>Alzheimer. </a:t>
            </a:r>
            <a:r>
              <a:rPr lang="el-GR" sz="1650" dirty="0">
                <a:latin typeface="Times New Roman" panose="02020603050405020304" pitchFamily="18" charset="0"/>
                <a:cs typeface="Times New Roman" panose="02020603050405020304" pitchFamily="18" charset="0"/>
              </a:rPr>
              <a:t>Επίσης χρησιμοποιούνται για την μελέτη μηχανισμών που διέπουν την γήρανση, τον διαβήτη, τον καρκίνο κ.α.</a:t>
            </a:r>
          </a:p>
          <a:p>
            <a:pPr marL="257175" indent="-257175">
              <a:buFont typeface="Arial" panose="020B0604020202020204" pitchFamily="34" charset="0"/>
              <a:buChar char="•"/>
            </a:pPr>
            <a:endParaRPr lang="el-GR" dirty="0" smtClean="0"/>
          </a:p>
          <a:p>
            <a:pPr marL="257175" indent="-257175">
              <a:buFont typeface="Arial" panose="020B0604020202020204" pitchFamily="34" charset="0"/>
              <a:buChar char="•"/>
            </a:pPr>
            <a:endParaRPr lang="el-GR" dirty="0" smtClean="0"/>
          </a:p>
          <a:p>
            <a:pPr marL="257175" indent="-257175">
              <a:buFontTx/>
              <a:buChar char="-"/>
            </a:pPr>
            <a:endParaRPr lang="el-GR" dirty="0"/>
          </a:p>
        </p:txBody>
      </p:sp>
      <p:pic>
        <p:nvPicPr>
          <p:cNvPr id="4" name="Εικόν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90658" y="911323"/>
            <a:ext cx="2253343" cy="1335818"/>
          </a:xfrm>
          <a:prstGeom prst="rect">
            <a:avLst/>
          </a:prstGeom>
        </p:spPr>
      </p:pic>
    </p:spTree>
    <p:extLst>
      <p:ext uri="{BB962C8B-B14F-4D97-AF65-F5344CB8AC3E}">
        <p14:creationId xmlns:p14="http://schemas.microsoft.com/office/powerpoint/2010/main" val="29013130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7" y="730758"/>
            <a:ext cx="3240360" cy="2266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descr="ChroMa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738576"/>
            <a:ext cx="3011855" cy="226619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29839" y="42771"/>
            <a:ext cx="2313454" cy="369332"/>
          </a:xfrm>
          <a:prstGeom prst="rect">
            <a:avLst/>
          </a:prstGeom>
          <a:noFill/>
        </p:spPr>
        <p:txBody>
          <a:bodyPr wrap="none" rtlCol="0">
            <a:spAutoFit/>
          </a:bodyPr>
          <a:lstStyle/>
          <a:p>
            <a:r>
              <a:rPr lang="en-US" b="1" u="sng" dirty="0" err="1">
                <a:latin typeface="Arial" pitchFamily="34" charset="0"/>
                <a:cs typeface="Arial" pitchFamily="34" charset="0"/>
              </a:rPr>
              <a:t>Microplate</a:t>
            </a:r>
            <a:r>
              <a:rPr lang="en-US" b="1" u="sng" dirty="0">
                <a:latin typeface="Arial" pitchFamily="34" charset="0"/>
                <a:cs typeface="Arial" pitchFamily="34" charset="0"/>
              </a:rPr>
              <a:t> </a:t>
            </a:r>
            <a:r>
              <a:rPr lang="en-US" b="1" u="sng" dirty="0" smtClean="0">
                <a:latin typeface="Arial" pitchFamily="34" charset="0"/>
                <a:cs typeface="Arial" pitchFamily="34" charset="0"/>
              </a:rPr>
              <a:t>Readers</a:t>
            </a:r>
            <a:endParaRPr lang="el-GR" b="1" u="sng" dirty="0">
              <a:latin typeface="Arial" pitchFamily="34" charset="0"/>
              <a:cs typeface="Arial" pitchFamily="34" charset="0"/>
            </a:endParaRPr>
          </a:p>
        </p:txBody>
      </p:sp>
      <p:sp>
        <p:nvSpPr>
          <p:cNvPr id="3" name="TextBox 2"/>
          <p:cNvSpPr txBox="1"/>
          <p:nvPr/>
        </p:nvSpPr>
        <p:spPr>
          <a:xfrm>
            <a:off x="3410284" y="3341859"/>
            <a:ext cx="2360583" cy="369332"/>
          </a:xfrm>
          <a:prstGeom prst="rect">
            <a:avLst/>
          </a:prstGeom>
          <a:noFill/>
        </p:spPr>
        <p:txBody>
          <a:bodyPr wrap="none" rtlCol="0">
            <a:spAutoFit/>
          </a:bodyPr>
          <a:lstStyle/>
          <a:p>
            <a:pPr algn="ctr"/>
            <a:r>
              <a:rPr lang="en-US" b="1" i="1" u="sng" dirty="0" err="1">
                <a:latin typeface="Arial" pitchFamily="34" charset="0"/>
                <a:cs typeface="Arial" pitchFamily="34" charset="0"/>
              </a:rPr>
              <a:t>Microplate</a:t>
            </a:r>
            <a:r>
              <a:rPr lang="en-US" b="1" i="1" u="sng" dirty="0">
                <a:latin typeface="Arial" pitchFamily="34" charset="0"/>
                <a:cs typeface="Arial" pitchFamily="34" charset="0"/>
              </a:rPr>
              <a:t> </a:t>
            </a:r>
            <a:r>
              <a:rPr lang="en-US" b="1" i="1" u="sng" dirty="0" smtClean="0">
                <a:latin typeface="Arial" pitchFamily="34" charset="0"/>
                <a:cs typeface="Arial" pitchFamily="34" charset="0"/>
              </a:rPr>
              <a:t>Washers</a:t>
            </a:r>
            <a:endParaRPr lang="el-GR" b="1" u="sng" dirty="0">
              <a:latin typeface="Arial" pitchFamily="34" charset="0"/>
              <a:cs typeface="Arial" pitchFamily="34" charset="0"/>
            </a:endParaRPr>
          </a:p>
        </p:txBody>
      </p:sp>
      <p:pic>
        <p:nvPicPr>
          <p:cNvPr id="308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3769054"/>
            <a:ext cx="3240361" cy="2468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5714" y="3928490"/>
            <a:ext cx="3011855" cy="230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5964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0324" y="1311379"/>
            <a:ext cx="2069797" cy="369332"/>
          </a:xfrm>
          <a:prstGeom prst="rect">
            <a:avLst/>
          </a:prstGeom>
          <a:noFill/>
        </p:spPr>
        <p:txBody>
          <a:bodyPr wrap="none" rtlCol="0">
            <a:spAutoFit/>
          </a:bodyPr>
          <a:lstStyle/>
          <a:p>
            <a:r>
              <a:rPr lang="en-US" b="1" u="sng" dirty="0" smtClean="0">
                <a:latin typeface="Arial" pitchFamily="34" charset="0"/>
                <a:cs typeface="Arial" pitchFamily="34" charset="0"/>
              </a:rPr>
              <a:t>Incubator/Shaker</a:t>
            </a:r>
            <a:endParaRPr lang="el-GR" b="1" u="sng" dirty="0">
              <a:latin typeface="Arial" pitchFamily="34" charset="0"/>
              <a:cs typeface="Arial" pitchFamily="34" charset="0"/>
            </a:endParaRPr>
          </a:p>
        </p:txBody>
      </p:sp>
      <p:pic>
        <p:nvPicPr>
          <p:cNvPr id="4100" name="Picture 4" descr="Stat Faxâ€šÂ® 2200 Incubator - Shak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676" y="2060848"/>
            <a:ext cx="3581095" cy="2858096"/>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7" descr="data:image/jpeg;base64,/9j/4AAQSkZJRgABAQAAAQABAAD/2wCEAAkGBxQSEBUUERQVFhQVFBcYFBUUFBcXFhQVFRUWFxUUFRcYHCggGBolHBUXIjEhJSkrLi4uFx81ODMtNygtLisBCgoKDg0OGhAQGzIkICQyNCw0LzQsLCwsLDQvLCwsLC00MiwsLCwsLCwsLCw0LCwsLCwsLDQtLywsLCwsLCwsLP/AABEIAKkBKwMBIgACEQEDEQH/xAAcAAAABwEBAAAAAAAAAAAAAAAAAgMEBQYHAQj/xABMEAACAQIEAgYFCAgEAwcFAAABAhEAAwQSITEFQQYTIlFhcTKBkaGxBzNCUnKywdEUI2KSosLh8CRDc4IVFjREVISTlMPiFzVj0tP/xAAaAQACAwEBAAAAAAAAAAAAAAACAwABBAUG/8QANBEAAgEDAwICBgoDAQAAAAAAAAECAwQREiExQVETYQUiQnGBkRQyM1KhscHR4fAGFSPx/9oADAMBAAIRAxEAPwCVrtdoRXoDzABXYroFdAqF5CgUaKMBRgtQrIQCjBaSv4y2npuo8Jk+wa1HX+kaD0FZvE9kfifdQtpDIwnLhEuFrrQBJIA7yYFVW/0gutsQo/ZGvtNR93EMxlmLHxJPxoHM0RtpdWW69xW0v0sx7l19+1NH499VNPE/lVaD0cPQOTY+NCC53LIvHf2B7aUXjv7H8X9KratSitUywvCh2LMvHF5p/F/SlF40n1W91VcNSi1Msp0YdizjjVvub2D86UXjFr9oer+tVcV0GplleBAtY4tZ+sf3TR14nZ+v/C35VUWvgb03uYonbT41aywfAh5l9w+JRzCMCQJjnHfS/V1WOhYm6/2P5lq35ajeDPUhplhDfq6tPRwRYH2m+NV7LVk4CP1I+0azXL9Q0WS/6fA5jeP4azeWxdv2kvPGS2zgO2YkLlXcyQR6qjcT03wiPlzM+sFkWV9s6+qaofTwD/mDlmHC5tz9brboYjx6o3ffTyxw9sD1eJGVntznRojtDL2COYn+9qz0acZLLGXt1VpzUYLblvnCyXtulWDHVhsTaU3fmgzhS8nLCg6zOkb0ueMIMWMMQQ5t51bTKd+z5wpPqNYt0ixPXNYuuAGbiuGKBRoM+c3QPDs2p8Qtah0h/RhiG6zG2MPfZbJtB3tq6MjXMrhWcFg2ZliO/ehlCMZuLHU686tGNSC/lLPfv0JXDdILTtek5VsMFZ2ICsSSOz36gjxo9zjVv9V1ZDi5e6qQfQbKzHMN57O3jTJejIVSLdyNbDJKTDYfUFu0M2Y6nbelLfAWzB3uAv8ApAvtlSFMWzbCKCxI05yarFMilcbJr8u/v7EhZ4rZdiq3FJAJOukKYYg7EDnG1JpxqwVZhdTKoBYzsGMKfInSahk6OJYtP111RZt2bq5ypVktspzMzFyohZ2UTE04PBnvYYo19GVrVtbbJZjRCHVzLktMDQECpphnktVLjG8d/wCPf3/qJHHcVS3oO03W2rbKDBU3mAUn1GaUt8Ustc6sXFLywidyvpAHYkcxyqO/4E7Mz3LqlnvWLhy2yqjqCIUAuTrG8+qi2ej7i+txr2YJcuOJV8x6wOApJuFYUPyUejUxDHJeuvn6u3w7+/sS2Cx1u8CbThwDEjb1HnVI+VjfB/6r/dFXThGB6ixbtZs2RQuaImOcSY9tUv5V98H/AKr/AHRV0seIsBVNXgvVzgghtQowrlds4DDgUYCgKMBUBbOAUYCugUcCqBycwyZ7yWswTMGOYqW9EEwACNdKjf8AiHDLy/8A3Jf91xrU+atbA91LYzEdVfsXB9Bp9QKyPZNRH/IOOw7YkWLNm7Zu3GNoi6odbZYlBFyADljv19/PupyU8ZwjtWdODpKSjl/yPrHA8BcMWsdaY9y4mwT7CAacHoJm9C9Plkf7rVWOJdGMVmluHXDqT8xh7okElQeouKSCAoPlVO45wC+twkYO+iwP+x3rYkaTDZtTE786yeNPubnTj2NVf5PLvK4f/KP4NTW70DvjZ09YdfwNY+OI37RgXb9vwD3E90inmG6VYxT2cbiR/wCIuH3FoovpFTuV4UOxprdDcSOds/7j+K0k3RfFD6APk6/iahcF0k4g9hXTiF0MLdx3zm047DADTKSiwRLEnyGkuLnSDi9typxattBbDqV7TqkMeo7JGaSJJgbQZq/pMyvBiPzwHEjey3qKn4Ginhd8b2bv7hPwpOz0o4rlVmvYUzB1sDRSjMGaACO0oSI3de+iXOnHE7QzX0waoGyljbeS2XMVVVuAlonQxqDqKL6VLsV4C7ipw9wb27g80YfEUUzzB9ldxvyk4u0stYwzsLzWWRRdDLcX6PzjAnT3jfWFvlH45dGNt4ZGKoqWzdVToz3G1U+SgfvUylc63jBU6OlcjcXe7XyrsHy8qPatAaAc/wAKOVrZsjNyNitEilL7Zf77qRGJTbMs92YClSuIQeGw1BtFn6EL+tf/AE/5hVxy1n/AOMrh3ZsufMsQHAjWZ2NWC30wt/StOPIqfiRSpV4N7MVUt5t5wWDLVh4IP1XrNUUdLLHdcHmo/BqsHRjpPh7rdSHhzqgYFc3eonQnnHn3UmtNSjsw7enKE90VD5WeiWNu42zjsApd0tqhVCodGR3ZXAcgOpFwgjXbUEE1FsnEbltVvcLxJKDRbWItLamNwrhintaBoNIFbZQrPGco8GqrRp1ViayYNw7ohxLGY/DtiMN+jYexcVwCy5UVXV2A7RZ7j5FBY9w2AAF/47hnXHYxjhbt+3fwFq0mRFZWcNiMyMWIC+mup01q9UKptvdjIxUVhLCKJxThmMt8LwFi2zhrXUJizZLl+rSyytlNt0uMBcCTkYMQO6RTrD8OxbcJKLdvDEq5e012bbsLd/rLdm4etdsjKuSWctlbtayKuNCqLKjh1xdzBY68wu27uIS4cNhy/bw4Wx1dsAgwrsy5+ydC45zRePWcQbeAn9INkf8AWixcdL5/UHJ2rbC4R1sTlPnpVwoVCFM4tYxR4TbXD/pS3M9rrOtcNihY60dYGa06lnCfVcOQPSza0bhOExK8NxKtcxTOzXeoOWMQiFVCi11992btZivWOG1jSBVxoVCFV6B2r6LeW+LpUMnV3Lz3ibnY7ZW3iHe5bAIGhcgkmIqK+VbfB/6r/dFX+sp6d8aTF42zasMHTD5i7rqpuNlGUHnlC7jmxHKnUE3NCLmSVN5ExXIo8Vyu0efDgUcCuCjioAzoFHAri0dRUKSIXpIIFs+LfhWh9H8X1mEsvuSgVj4qCp96++s+6U/Nof2/5T+VWX5OsTmwjqf8u6SB+yQGHvDVgvI5jk7dg/USLXmn1b1xhpzHkY94roJkzEctfiI0pGwDLzzuaeIyJt6wa5p0Q13DKwglo+234mo+9wDDt6Vq232rNlvvIalTRDUIVu70JwRn/DYfXf8Aw9oTrOuRV5gUxxPyd4BhrhbA+ytxfu3BVvakzUIUk/JnguVo7ADLiMQugIIGrtpIHsomM+TXDXAQ3XmYmcZdO23pKdoHsq8UU1CFDtfJxaF61da7iX6q6Lqq99XUuHzy02gTJ31nesz41jeu4leu/WxMDXkjC2vuQVu3SDH9Rhb14/5dp29YUkCvOmC0ZJMnMsnvMiTWm2W7YuqzRUXee/8ACukUoBqfP8BQK10TGRHGjFs+KsPbA/GmZ7KggSRvG5DD0T7acdI7wRZOwyn2uoqKweMXVyhE7GQDHhA0rjXm9RiLuDaix9hsrqEuATDQDEk7iSdvyioVXyzBIOaAFMDTf106xuOn0VA105kT486PgMGCQHQJJkOQSST4HSPGsi23E080k5Pr0D23YEQzeWYnX1cqWvXWCQc3KXOqjlsR3xTm6bSgKA0z6SkSwgjLH50bDWCrFlzC2ZGozK3gwHLxqa2L+kT5y/mR/wDxTFx2cXiABsBfuqPUAwpsekGNBIOJxJ/8TfH89OsQLbMRGTujUaez8KbYjh7qxZSrGSYB1C7yZjSjU2a6V1L2n8yTweOxlzKFxGKJImP0u+ADzEloNcvcTxaNle9jQfDF3T/NUNacZcy3GDbxlga8l1M8u6iB7riS+s6zOo9Rq1OWeRirVU3lrHmiaTjd4mP0nH/+pu//ANKe2uI3yP8ArMZoJ1v3j/MarOIxPVwDmJPcZBI37R/KlOGY4PIOhzSIMGABG+/Oi1yJK4q6dSSx/fMsFvjd47Y7E+u9e+JNLDjN7/v13y/SX/8A3qvWroDEbDx1FHvWgD6WYbyAfxq/GkT6Ss4cS0WuIYg/9qvHyxF78LlLLicR/wB4xH/qbw/mNVWzgh1TXOyWzAZQmdtZ1PMbVM8Ftw0xDZYYREElTMcqONy28IkK1Oc1HTz5k1Zwj4hGFy9fZQcpV79x1OgOzGOdPsFw1LQhBR+Dj9VPezH+IifdTthXat16ib5OfdSxUcVwIkUSKUaiGnmcUFHWiLSi1Cgwo4oq0cUJaRDdLB+oU91wfdannyXYn9betnZ7Yb9xo/8AcpDpQP8ADHwZfjH41G9AsTkx9rubMh/3IY/iArPcLMGdWyeEjWMuoJJ0WCORmNT4iPeaFsekZJlgQPqiFEDwkE+s0saKwrkHVAaKaNRTUIJtRIpUiuRUIJEURjSrCknqEKV8rOLycNZQdbty2nqzBmH7qmsWU6jzHxrSvlpxeuGs/buH1AIPvH2VmLtW2gsQEVOTU1Gref4CgRRkGp8/wFAitaZnIbiMdfbBiMyHXbRiwnwkUTpBZm4WfszA0125wd99/CuY93GMt9WAzBjodiOpub+2njIt1ASCQNwdwAACQw5j3iPA1wLyWK+THey0zjv0/cr96zZVdCWIbtGJOUd0aeym3HeJW2Krhw5tqmpfMBm9eu0U/vZ0AUKQpJIYAagnQ5gddOVG4hbSAYUj6XVypBHN0YmPVS1ygKU0nmW/xIjg+MPeNo00O+xzfGpS5jgIIMaajNlE95iJqNFoLG2kxAMRM691J4u6A0lAAdo9ExRtJsZOlGpPKD3nzKWa4CwbvkQeYNS3RtrVxiL0QFMqxhfM1DtcDn0QNOQifUKY4q4UbQeE6wdNQe+qcdSwM8PWtPU7xC91d24i5SquQhBzDLPZ7XPSKa2MWV31HvHkeVKpw9tJ25xTbE2wrEDl7vCmLHBsiotYJrFqrW8ykkwfEeOvfFQCtBkcqWsXGXVdufMeukXIJkCPCrSwSnDRlckjguKEEBgG10Pr594qWwttWeWJy7sFMEVXcGoNxQdiw+NWU69psozHtHQeZoZIy3KUXttkfPhrTlTYzKRJJMzpUzw+6xBzbCAJABMTJqNW8i2yoIIPMmSR4AGB5U64aP1Ry7sTHnAUeW1DSXre4RY5lWy+mS5cOQiyk75RI7idYpVq7bWFA7gK41elprEUjHWeqbfmJNRKO1FpgCDLRxRBRxVFii0cUmKOKotIjek3/Sv4ZT/EKzjg/Sg2b9q69vRLiOcp1hWBIAPh41pnHVnDXB+zPsINY5iuE3hsuYfskH4kGkVcnStPq/E3XCfKrwx4BvtbJ5XbVwR4FgpX31PYLpJhL4/U4mw5OwW6haeQyzM+qvMNvASrC6txSCCoA8Oehmg3DLPK4VI+sVHsNcqUcM6iZ6yYUWvLmBxeLtn/AA2OuiOSXrkeRgwfLWpdemHGbWgxTf71tN99DQ4ZeT0YaKawRflY4pbXtpYeN2a0w+46j3U9wny33wP1uEtMe9LjoPYwb41C8m2MKRestwvy3Wj87hLi/Yuq/wB5Vp0PlmwR3s4of7bR/wDdqiFX+VfFZ+JFZ0t2kUDuJlm+K1Sr2x8qk+N8VXGYvE4hZVS2cB/SyAKkws9w9tRV64s5QwaRIK6g7863U5x0pZESTy2axa5+r7oo5pPDHT2fdFKmtBnK1jsUUxqkcjsNyMgBA8dalHZgYtowzAlSFMS3JuSnQVDXbKvjWzkBVDzJj6dpfhNPeMXB1ZnNuMjKxCwRoIBivP3WJVWYbzDqqPkguJuaqgKkkkNqYBPKRquoO2muoqPe3MtsoIVs/LuEruPVR7WpUNJgQIiZM6676xQdcxIYhRAJGaNWE9nQ859tClgzR22EDh1YnLOUEQeQnl39/KiXbKDsjtbTInWYIH9O6lLVvtZSQAd21IncaADWl8HaBMENzPYBMxp46GKLOA3NrqM7uDm2XV4gxBX6MHx3nT1imi2RliQwYajuP51O4zh7FCGXKZBljGw0kTt59/sh7gRBDZgWgGNh3SZBj41IvI2lVbWOvuGy4gKwAYQNNdRIMeujXOG57bkAAjbQA5p9E+/WpBcEqgTctpPgAY7zA/OkxhxLG24cDXQHfUxJjTcxV57DPFXMdvMYcPtZLY72OvcBsNvX7aXu4G02pSP27Zy+1SIPqimdhLgBytA3AMHTxnakr1y7ciIIndAfvEUQ9wk5NqRI4bhFq4SC2WFLZohoXcka/wBacNh00C3EfxYET5yIpSxCqO1lZhDdzr3ZuR86i7ysGPpATsSSPXQ7t8iIuVRv1iX6xlUh1Qj6ywSB4ZW+NTnC7fZtDXUrvvq061TrVgbmJHIzP9avfCEHW2xG3LyUj8adQjmWDRbwUNUl0RazSRpRqTNeiRyWJtRaM1FoikdWjikxRgaheBQGjg0kDRgaEJCPFvmLn2G+FUQ1oF5AyMp2ZSDG+o5VVcRwFx6JDe41iubujRmo1JYbOtYWtatCUqccpPyNI6MYa1iOH2Ott27g6sKc6K3oErzH7NI8Q6BYC6ZNjIe+27oP3Q2X3VzoDcyYNbbkKyu4gkTBOaR+9Vmmue57txex0NDW0luZtj/kiwzT1d66vg6WnX+FVPvqp9JugZwqgfpSXGPo2gtxGjmT22VVAkyYrcbqkggGCQYPcY0NY/xboJxAu7ZBdZpl0xJlu6UuwO/TSprfUrSiiYizbAKmLrA6sZFtPC2uzbHtNpvpTVrNuDNtfGC45+B/uPDWb4l0Zx9rV8PiJHMWRcUbfUDaaDnyqtYlriGHVVPc6Nb9xKx/Qd1UQ5cwts8mHk35qfH+9yW8Ek7sfqjKDJnSYmR4DefaBdYn0Jn6rabeIP8AfkKkeH3H1WzbPXsdHbUW011WPpePsqEI6/h3sO1uQXuW8rKurDMVbKRGjaDQa02w9oh9QdJBO4Bg6TU0thbJYKS1wkh7jb/tBe4HWW3Pl6SIWBA0G8DaYiYrRSpN4kxc5pbGnYQ9keS/dWljTfBH9Wv2V+6KluG4PMQzbT7aZc3MaENUvgu5VtbSrz0x+L7FCXHBMTdZlDasNeU3G20/ZqX4eyXVKorQRBBiF1JBBEfGoDhOFN+5edSJBkD6Xp3TIHPen/Csa1piOyBcjtNmERPaHMaGuPW9ZvHJyryMXVljp+w/ucGyZjmmO0skSBzBHPzqL4hbGYEQAVJJjSTI09cVI49xd0ViWiGI10zAggiNARrpMe2o/F236rK3YZSY1BLDNJB8Ymgp59pmWL9bORrh7+RpCmB7j3zVh4U5aYzAnQZj2ZOuYDYeA7hUHasMEzspVNQr5RBPcY8Rz00rtvFsNVMazpMaaE+GlFKOpbBVI6nsTWNw4DQ7v2hBUwVncMD5ganvqAdgMs6ANDbdn+/dTm9ddgCxJP0f2jyOXupkVdSCzDKAZkw06QRpHdUhFpbkpx8xXFYi2NA2o9DMRJncGNPKkbeIZWKEASJnvg6e4n20piEtXI2k7PCiDyBI289KfXMP1igAgHSJjY6GD4GiykFqjFJNfPoV3EkohIiCABP7Uz64pjg8Zk0O0zU5xPBqQqE6oTMEEkmKjmwllgApYHYQQ3rIP4UxNYN9OpGUN1yOrF09ZKxkKyQdJjcz3xzpzigMsqQyd2zL4nkR5e6oS1cuWbmW2c0cokEHcEcqkf0q3IRoBO49JR4E7/H1VTQFSniSaDYB8zCREkbydz51fujwm8T3KfVmP/x91U4cPZLykCbYMhxqNiQDz9dXToqNHbxA9mv41qs1qmhilHwJSj1/v6k+TRDXWNFJruI5LQU0SaMaJRAgBowNEFCaoZgUmjA0mDXZqi0hUGkCaODSU15X/Il69N+T/Q9h/jX2dRea/UHGuk9zAYFLlu3buBsUbbrcBiGslwQQdNU5zUdgPlYw5+ewl20TucPdBHmR2PxpHpwmbhVw/UxNhv3lup8WFZrftAWrbSO0bgIHpDIVMt4HPp5Huq7N5oRKvli4kjc8D0/wFyMuMNs/VxFoqB5sVA9eap/CcXW4Js38Ne+xdA9WhevMTNSaWg7qpjtMBJgASQJJOw13rVgyHqm5iLg3ssf9N0I/jK0hisYsRct3PI2mf7gYV54s2cdaANm7iAFj5m8xAMScq23mPR5aye7U6dPuJW9sY+gntrbadAdM6HNv64qENn4hwfh93W9Yw8972lRvaQDVX6Q9HsBhsLiL2GS2tzqmCst0sQW0GUZiAdeVVNflT4kuhOHuRPa6sQcoBJlGHeKsP/MN3iHB2u31tqxxa2h1asAVXq31zMTMk84oXLSsh04a5KHfYzs0U1cXwKH6I9lNn4Zb+oKpelU/Z/E3v0G+k/w/ktPR/C57aE7ZE+6KsamNuVNOHn9Uniik+ZUUuWri3NzOvPVL5djpW9tGhDRH/wBKoehSprYvMp1IzAHf9pY+FQr4S4t42wFush1ygkSRqOUn8atnSHixtKEt/PXPR/ZGxc/h4+Ro3RnhQtqGPpHUk712PR1GrXi51Ht0PP8ApZ0KctEIpvqU6zmsXM7o6b6MCNfCY09td4vdW8AyxnWJU6Bh4E8xOxnStSLAiDqO46iozF8Bw1z0rSg96dg/w6VsnYLOUzi/8nLU44fkzK8DccNluZ0thgdfR10gLsdAdae3ntqx6qXEiM3YbadNPP2Vb8T0LX/Kusvg6hveI09RqJxPRfE2/RCv9htfOGA19tInaTW4U6UJvMZfB7EXbm4QTbuGN9dvEmB76Y9JGVlhFmNZmWHn3U/x7X1AV1KAbBkgH86j+scEEDY8oj2GkeHJPdC4W1SElPHHmV20WB7JINWLAs2QhzJns6bNrOvcYHrFDi2IDDNIDbkAECPIgSfCo3iHFzcAA0yxrttt76vd9Bs1KsktOP0JHieHRFPby5mmYDEyTOgMiNORpM9HbTW89rG2WMei/wCr9WrSD5iksOyPbYZQ7xpM6MSCSIMjmKYLgswJHZI3B/uaHD74JSzFYcuPJDm0HW1HZ3I3UqfWJmkMJYfrNVy857+6Dzpvbum0SCN+X4ineG4ggYEgjy29dHhjZKSTws5LFw29cNshiInaN+4j2QauXRdIsT9ZifZp+FUnDEQCDMg6jUb1fOCplw9sd6z+9r+NbLCPr5ES2t/e/wC/kPiaKTQJopNdlHPYDRZrs1yahWAtdFcrtQNHa7Ra7VFgY00F8TEie7n7KdxTTF4BX3Fc70h6PjeRSbw1wzqejfSMrKTaWU+V7hTF4IYrB4jDG4lprvUlGuTlm1cDkEgaSBE+NUjG/J1j1WUtpfQazh7quPGFJDHbkKsN3A3U+bcx3N2h79fZTdeI3rZlreo+lbYqf79dcuFldW0NCippdnh/idad7aXU9bk4N91lfgZ7xLh92wYv2rlo/wD5bbJ7MwE0xJrYcN01uKMpvPHNby5wfAkg/Gi3MThL/wA7gsHdP1rai05Hi9vWgdzp+0i4+9DFZuf2Uoy9zMcGhkaHvGhpW3xG6ghbjRyBOYDSBAaY9Vahf6N8JuadTirBPO1e6wD/AM2Z9lRuJ6AYJvmsfcQ917Dlv4kyge+jjcUpcSFytK8eYP8AMz27jmYQy2zoRPVqGE85UDUVpXR5I4DZ/bxjn2Zh/LUTf+TJ/wDJx2DueDObbeyGq0YnhT4ThODsXChdL7s+RsywzXWEHnoy1Ksk6bwwrWElXjldRmRSbClM1FNcZHqS1YA/qk+wv3RReKcQWxbLvy2A3Zjso/vvomEuAWlJIACCSdgAupNV0M2Nv5teqQxbB597kd59w9dNsLOVzVx7K5OZ6QvFbU8+0+P3F+B4Jrtw372rMZ8AOQHgBVsQwKb4e0FECla9lGKilGPCPFyk5NylyxXPQzUlQmrBwK56GeoziPE1tCBq/d3eJ/KqvexNxnL52DHmCRp3CNhSKleMHjkdCg5LJemadDtVTx/DbbuxygSTtptoNBpypGxxq+pAzBuXaH4iDUoF5Vnr1lNJIfRpODeSvXuB/VY+RE0xHRlrhYLbVisTBy7zHdrpVuK0twNOy7fWuGPJeyPgaXRpqcsMOrPRHJnWM6OMkyLtvzBK6ePP21G3eGXQZVgfGSCfb+dbTTLE8Msv6VtT4gQfasGnysuzM6uV1Rj74Roi4x/dMDzbam74P6pB/vvrVMR0VtH0GdP4h7Dr76iMX0Qubrkf+Bvb/Ws8rSpHgJVYPiWCrcCUqrzIOaPYP61rdpMqhRyUD2CKzvC8Iv28QitacIbi6wXEaSS4JHLnWimtVlBpvKE3kk4xSYJrlA1w10TnMFCuUKhR2K7FGy10LVFoLFCKUy13JUCE4rsUpkruSqCTESlJvhgeVO8lRfH+LphrepGc+iDsNDDNGuXT10EpqKyw4R1PCGuKwNouEYqHacqyMzQCTA56An1VH3ej6NqsHy1g+qqHi8XcvuLl0lnN3KCDqAFIJSIURB1PdI21RtXXDLluXFJvk/W7SQARl1c6ATtr4E1jd4nzE3K0a4kXxuC3F9F2H+4/A0kcLiF+kD5qPwiqvgOkGJQoReB7dw5XkLABlX18RA5ab0/w/THE9klFcM2YDsz1SxnB2gaEg+PlSm7af1ofgh8ZXVP6lR/NkueuG6KfKR+dELtztewiksH05BKi7ZPac6qCP1f1hO5EGdY8qep0zwhzSCIIA2OYHmPLmKD6JZS8vmPXpG/h1z8hAYiN0YeofnXRjF5hv3TUzb4tg2zfrFGUgGR37HTl41MrwlDrAqv9XbS+q38wv95dR+sl8v5K07PftpZSQm9w7ZhOi+XM+qrHw3Ai2oAFPLODC7CnHV1ut7eFvDRA5tzdzuKmuYhFCKX6uu9XTTPqG8VC4/jI1WyQTsW7j3Dxqwm1Ve4n0Qt3CWQsjnmpj+lLqqbjiLGU5wT9YhipOprhWhiOC4yz6LC6o5MNY8xzpm/ESul629vxiV9ornSpTjyjfGpCXDHAEMD3EH1gginv/FQPSU+Y/I1EtiVYdlgfL8qaXrp5GljCyHi1oqSHAIBMNpsPHSqjw/izRmtXGEkmAx3JJ1GxqP4gxIMk1G8PlWMUSbXBTWS84fpbeT08rjxEH2rp7qk8P00tH5xHQ84hh7dD7qpQOlL4PDFmECWJ7I/mPlT6dapnCeRNSjTxl7Gl4THJd9A+0QfWDtTmo/gPCepTXVjqSe+pQrXTRy20IkVyKWK0UrRIW2JVylCtFIqwGEoUaK5FWUcv4hrXz9q5a8XQhfU3on1GlrGIRvRYH11qhFROM6NYS7Jexbk7soyMf9yQffXOjevqjpSsF7LKSq0cJU9e6DWt7V69b7hmDr/EM3vpld6J4pPm71q59tWt/DNTVdQYiVnVXG5Hi3RhbpS5w7GJ6WHzDvtuh9xIPups+MKfO2r1vxe04HtIimKrB8MS6VSPKI3pPxX9Fs5lEuzZUkErO5LEbCAfMxWS8Rx9y49037ksFAEgnOTl7Omnot3fRjTStf4j+jYu3kdwRMiGIII56HxNV/EdA7Ta27usg6kHbbu2rNXhOb24NdtWp0162zM57UqIBItMABHZJBGbTQbgba6+NcYMsdk9m0QvdnMyY1Lb8z/S64joJeUlkyMT6ttu+mF3gOJt723jw7Q/E1kdOa5RujWpy4ZV1uBSsf5dokTp2zO7cm05d/LmRAFy7di2WMaFi2++vfoe8VYLyEfOWgPE28vv0mo9rKZrjG3IywqqfSGWSfEkmPVQDRlh1grJaFsksfSENELMxlEHb6tDDqSbSkyRaaQV9EHuHfrv505fBIFRZYXGnrHMFVQCXgQYImAZ5idqNhrYd26lz1aqFViCC2pIUkAZgO8jnUINbYUYcFraQJJI0ff6Ud/ce+pWzxe4lu32T1rQAFMazroNZy691RltMzkvAt2mOoUdpl3MgAwKc3cYoKxJkjLBMjMPSWRGx1qEJy30zuKLjdbcypABaSHbmgzSARp7alLfTW6kZnRixgKyiQcs7LBGnfVYvYVcgG4D51GmrEknzGpMeFR13EglrkBgAbdqVMvPpHaM2pE+dFGTjwwZQjLlFs/+ouJUuWtKVUgGCCA8nQbEgyBzIy95mrF0a6dLib62bls22dSRodCFkyTy0bXyGs1mCYaclrSLYz3mVh2mOuUxzBBjwFSvRq29y5mUmXIC94QHX2n3AU2nWnqW4irRp6W8YNuCztXerphcx6YSyguEsxAhVEsfE9w8TUFjOmDK8QqodmBlgeeYOBp4jv2rTO5hB4fJghQqT3RbOrpvf4ej+koNZ/i+mzZoBuBRzVt/MAiBXcL0wzNlF5w3IOTv4akHypTvEvZY9WUvvE/xHoRYuaqMp710+G9VziHQvEJ82+cdzfmKnMN0purOfK4A7sp08R+VT/CeP2cRCg5HOyPEn7J2b4+FSNShV95TVxR818zHOJcNvpo9th4xI9o2qJsIQda9FXsIrekoNQPEuhuHu65QD3jQ+0a1JW33WFC9+8jKcPbzGBr4d/hWidFuAdWudx2j7qc8I6GpZfMTMbTVkIA5gU6hS0bvkRc3HibR4Gxt0U26VuYhBuw9tM7nF7IMZwT3DU1o1Iy+sKm3RDbrqX7j/N4e+3iLTgfvERS9vheNfbDhB33LiD3KSfdVOtBcsNUqkuENSlEKVL2+iOLb079q39hWufHLTuz0DT/NxF5+8LlRT7AT76W7umhqs6rKvcuKNyB66aNxSyDGdfbWiYbodgk/yFf/AFS133OSKlreBtqIW2gA2ARQB6opbveyGx9HvrIcUKFCuedQFChQqEBQoUKhBticBaufOW7b/bRW+IqPu9FcI3+Qq/YLJ9wipmhVptFOKfKK4/Qyx9B7yfZuk/fBpB+hx+hibn+9Eb4ZatVCiVSS6i3RpvoUm90MvH/OtP8AaslfgxqJxfyeXG3t4Vv9zqfufjWmUKvxZPkpUILjYxrGfJheIIFoaj6F4fzRUHd+S7GJ83auRy7dlvg4r0DQodXkGoY6s83YjoJxFQQMM5GswBrMz6JPeajrnRzHowJwGKOVSoy2HYQY5KPCvUVCqCSZ5XTg+JRMjYDGR3HDXxuZJ9Dvj2CkX4HezgjC4xVUGAMPe0f63o91erqFUWeRn4FisoH6Niibhm8f0e9pscvoa/0rQeg/DjaOe5h74yjsr1FwHQbAZa3ihRRlpeRdSGtYZ51e/i79xnuYXF5mYkRYviJ2A7EQIjU91OOkWBfEYdFtYDGpdRZLNg7pLvBzEPbQ5pJgZojQbV6CoUvSs5DSSPMOA6N8QZO3w7Ek85t5Z9TwaTxXyd8TuGbeBuKP2ntL7i+leoqFEWYLwvoTxfIou4dQQIJa9ZMxzlXPKnFz5NOKXCD/AIZDuC19yVIMgyto67a1uVCg0LOSFH4b0c4gLSrfvWM4EFlDtmjYmQuvfTxeil4+li/3bMe8uatlCn+LPuJ8Cn2KwvQ1T6eIvnyKKPuT76Xt9DcKPSW4/wBq7c+CkCrBQqnUk+oSpQXQirPRvCLth7R8WQMfa01I2cOqCEVVHcoA+FKUKHLYaSXAKFChVFgoUKFQgKFChUI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8" name="TextBox 7"/>
          <p:cNvSpPr txBox="1"/>
          <p:nvPr/>
        </p:nvSpPr>
        <p:spPr>
          <a:xfrm>
            <a:off x="5316338" y="1339026"/>
            <a:ext cx="2864887" cy="369332"/>
          </a:xfrm>
          <a:prstGeom prst="rect">
            <a:avLst/>
          </a:prstGeom>
          <a:noFill/>
        </p:spPr>
        <p:txBody>
          <a:bodyPr wrap="none" rtlCol="0">
            <a:spAutoFit/>
          </a:bodyPr>
          <a:lstStyle/>
          <a:p>
            <a:r>
              <a:rPr lang="en-US" b="1" u="sng" dirty="0" err="1">
                <a:latin typeface="Arial" pitchFamily="34" charset="0"/>
                <a:cs typeface="Arial" pitchFamily="34" charset="0"/>
              </a:rPr>
              <a:t>Microplate</a:t>
            </a:r>
            <a:r>
              <a:rPr lang="en-US" b="1" u="sng" dirty="0">
                <a:latin typeface="Arial" pitchFamily="34" charset="0"/>
                <a:cs typeface="Arial" pitchFamily="34" charset="0"/>
              </a:rPr>
              <a:t> </a:t>
            </a:r>
            <a:r>
              <a:rPr lang="en-US" b="1" u="sng" dirty="0" err="1" smtClean="0">
                <a:latin typeface="Arial" pitchFamily="34" charset="0"/>
                <a:cs typeface="Arial" pitchFamily="34" charset="0"/>
              </a:rPr>
              <a:t>Luminometer</a:t>
            </a:r>
            <a:endParaRPr lang="el-GR" b="1" u="sng" dirty="0">
              <a:latin typeface="Arial" pitchFamily="34" charset="0"/>
              <a:cs typeface="Arial" pitchFamily="34" charset="0"/>
            </a:endParaRPr>
          </a:p>
        </p:txBody>
      </p:sp>
      <p:pic>
        <p:nvPicPr>
          <p:cNvPr id="410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6595" y="2060848"/>
            <a:ext cx="3384375" cy="2858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74233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434" y="476672"/>
            <a:ext cx="3671390" cy="369332"/>
          </a:xfrm>
          <a:prstGeom prst="rect">
            <a:avLst/>
          </a:prstGeom>
          <a:noFill/>
        </p:spPr>
        <p:txBody>
          <a:bodyPr wrap="none" rtlCol="0">
            <a:spAutoFit/>
          </a:bodyPr>
          <a:lstStyle/>
          <a:p>
            <a:r>
              <a:rPr lang="el-GR" b="1" u="sng" dirty="0" smtClean="0">
                <a:latin typeface="Arial" pitchFamily="34" charset="0"/>
                <a:cs typeface="Arial" pitchFamily="34" charset="0"/>
              </a:rPr>
              <a:t>Διαγνωστικά </a:t>
            </a:r>
            <a:r>
              <a:rPr lang="el-GR" b="1" u="sng" dirty="0" err="1" smtClean="0">
                <a:latin typeface="Arial" pitchFamily="34" charset="0"/>
                <a:cs typeface="Arial" pitchFamily="34" charset="0"/>
              </a:rPr>
              <a:t>τέστ</a:t>
            </a:r>
            <a:r>
              <a:rPr lang="el-GR" b="1" u="sng" dirty="0" smtClean="0">
                <a:latin typeface="Arial" pitchFamily="34" charset="0"/>
                <a:cs typeface="Arial" pitchFamily="34" charset="0"/>
              </a:rPr>
              <a:t> μικρών ζώων</a:t>
            </a:r>
            <a:endParaRPr lang="el-GR" b="1" u="sng" dirty="0">
              <a:latin typeface="Arial" pitchFamily="34" charset="0"/>
              <a:cs typeface="Arial" pitchFamily="34" charset="0"/>
            </a:endParaRPr>
          </a:p>
        </p:txBody>
      </p:sp>
      <p:pic>
        <p:nvPicPr>
          <p:cNvPr id="2050" name="Picture 2" descr="http://petline-vet.gr/images/stories/110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9292" y="2132856"/>
            <a:ext cx="2952328" cy="2251124"/>
          </a:xfrm>
          <a:prstGeom prst="rect">
            <a:avLst/>
          </a:prstGeom>
          <a:noFill/>
          <a:extLst>
            <a:ext uri="{909E8E84-426E-40DD-AFC4-6F175D3DCCD1}">
              <a14:hiddenFill xmlns:a14="http://schemas.microsoft.com/office/drawing/2010/main">
                <a:solidFill>
                  <a:srgbClr val="FFFFFF"/>
                </a:solidFill>
              </a14:hiddenFill>
            </a:ext>
          </a:extLst>
        </p:spPr>
      </p:pic>
      <p:sp>
        <p:nvSpPr>
          <p:cNvPr id="3" name="Ορθογώνιο 2"/>
          <p:cNvSpPr/>
          <p:nvPr/>
        </p:nvSpPr>
        <p:spPr>
          <a:xfrm>
            <a:off x="179512" y="980728"/>
            <a:ext cx="5400600" cy="5078313"/>
          </a:xfrm>
          <a:prstGeom prst="rect">
            <a:avLst/>
          </a:prstGeom>
        </p:spPr>
        <p:txBody>
          <a:bodyPr wrap="square">
            <a:spAutoFit/>
          </a:bodyPr>
          <a:lstStyle/>
          <a:p>
            <a:pPr algn="just"/>
            <a:r>
              <a:rPr lang="el-GR" dirty="0">
                <a:latin typeface="Arial" pitchFamily="34" charset="0"/>
                <a:cs typeface="Arial" pitchFamily="34" charset="0"/>
              </a:rPr>
              <a:t>Η γενική αρχή λειτουργίας τους είναι η ακόλουθη: Δύο ως πέντε (ανάλογα με το τεστ) σταγόνες από το προς εξέταση δείγμα αναμιγνύονται με ποσότητα από το ειδικό αντιδραστήριο και το μίγμα τοποθετείται στη συσκευή της διπλανής φωτογραφίας (</a:t>
            </a:r>
            <a:r>
              <a:rPr lang="el-GR" dirty="0" err="1">
                <a:latin typeface="Arial" pitchFamily="34" charset="0"/>
                <a:cs typeface="Arial" pitchFamily="34" charset="0"/>
              </a:rPr>
              <a:t>snap</a:t>
            </a:r>
            <a:r>
              <a:rPr lang="el-GR" dirty="0">
                <a:latin typeface="Arial" pitchFamily="34" charset="0"/>
                <a:cs typeface="Arial" pitchFamily="34" charset="0"/>
              </a:rPr>
              <a:t>). Ανάλογα με το χρώμα που εμφανίζεται στο παράθυρο αποτελεσμάτων της συσκευής προκύπτει το αποτέλεσμα του τεστ (θετικό ή αρνητικό). </a:t>
            </a:r>
            <a:endParaRPr lang="el-GR" dirty="0" smtClean="0">
              <a:latin typeface="Arial" pitchFamily="34" charset="0"/>
              <a:cs typeface="Arial" pitchFamily="34" charset="0"/>
            </a:endParaRPr>
          </a:p>
          <a:p>
            <a:pPr algn="just"/>
            <a:endParaRPr lang="el-GR" dirty="0" smtClean="0">
              <a:latin typeface="Arial" pitchFamily="34" charset="0"/>
              <a:cs typeface="Arial" pitchFamily="34" charset="0"/>
            </a:endParaRPr>
          </a:p>
          <a:p>
            <a:pPr marL="285750" indent="-285750" algn="just">
              <a:buFont typeface="Courier New" pitchFamily="49" charset="0"/>
              <a:buChar char="o"/>
            </a:pPr>
            <a:r>
              <a:rPr lang="el-GR" b="1" i="1" dirty="0" smtClean="0">
                <a:latin typeface="Arial" pitchFamily="34" charset="0"/>
                <a:cs typeface="Arial" pitchFamily="34" charset="0"/>
              </a:rPr>
              <a:t>Πλεονεκτήματα</a:t>
            </a:r>
          </a:p>
          <a:p>
            <a:pPr algn="just"/>
            <a:r>
              <a:rPr lang="el-GR" b="1" i="1" dirty="0" smtClean="0">
                <a:latin typeface="Arial" pitchFamily="34" charset="0"/>
                <a:cs typeface="Arial" pitchFamily="34" charset="0"/>
              </a:rPr>
              <a:t>     </a:t>
            </a:r>
            <a:r>
              <a:rPr lang="el-GR" dirty="0" smtClean="0">
                <a:latin typeface="Arial" pitchFamily="34" charset="0"/>
                <a:cs typeface="Arial" pitchFamily="34" charset="0"/>
              </a:rPr>
              <a:t>Ευαισθησία</a:t>
            </a:r>
          </a:p>
          <a:p>
            <a:pPr algn="just"/>
            <a:r>
              <a:rPr lang="el-GR" i="1" dirty="0">
                <a:effectLst/>
                <a:latin typeface="Arial" pitchFamily="34" charset="0"/>
                <a:cs typeface="Arial" pitchFamily="34" charset="0"/>
              </a:rPr>
              <a:t> </a:t>
            </a:r>
            <a:r>
              <a:rPr lang="el-GR" i="1" dirty="0" smtClean="0">
                <a:effectLst/>
                <a:latin typeface="Arial" pitchFamily="34" charset="0"/>
                <a:cs typeface="Arial" pitchFamily="34" charset="0"/>
              </a:rPr>
              <a:t>    </a:t>
            </a:r>
            <a:r>
              <a:rPr lang="el-GR" dirty="0" smtClean="0">
                <a:effectLst/>
                <a:latin typeface="Arial" pitchFamily="34" charset="0"/>
                <a:cs typeface="Arial" pitchFamily="34" charset="0"/>
              </a:rPr>
              <a:t>Αξιοπιστία</a:t>
            </a:r>
          </a:p>
          <a:p>
            <a:pPr algn="just"/>
            <a:r>
              <a:rPr lang="el-GR" dirty="0">
                <a:latin typeface="Arial" pitchFamily="34" charset="0"/>
                <a:cs typeface="Arial" pitchFamily="34" charset="0"/>
              </a:rPr>
              <a:t> </a:t>
            </a:r>
            <a:r>
              <a:rPr lang="el-GR" dirty="0" smtClean="0">
                <a:latin typeface="Arial" pitchFamily="34" charset="0"/>
                <a:cs typeface="Arial" pitchFamily="34" charset="0"/>
              </a:rPr>
              <a:t>    Γρήγορο αποτέλεσμα</a:t>
            </a:r>
          </a:p>
          <a:p>
            <a:pPr algn="just"/>
            <a:r>
              <a:rPr lang="el-GR" dirty="0">
                <a:effectLst/>
                <a:latin typeface="Arial" pitchFamily="34" charset="0"/>
                <a:cs typeface="Arial" pitchFamily="34" charset="0"/>
              </a:rPr>
              <a:t> </a:t>
            </a:r>
            <a:r>
              <a:rPr lang="el-GR" dirty="0" smtClean="0">
                <a:effectLst/>
                <a:latin typeface="Arial" pitchFamily="34" charset="0"/>
                <a:cs typeface="Arial" pitchFamily="34" charset="0"/>
              </a:rPr>
              <a:t>    Δείγμα ορού, πλάσματος, αίματος, κοπράνων.</a:t>
            </a:r>
          </a:p>
          <a:p>
            <a:pPr algn="just"/>
            <a:r>
              <a:rPr lang="el-GR" dirty="0">
                <a:latin typeface="Arial" pitchFamily="34" charset="0"/>
                <a:cs typeface="Arial" pitchFamily="34" charset="0"/>
              </a:rPr>
              <a:t> </a:t>
            </a:r>
            <a:r>
              <a:rPr lang="el-GR" dirty="0" smtClean="0">
                <a:latin typeface="Arial" pitchFamily="34" charset="0"/>
                <a:cs typeface="Arial" pitchFamily="34" charset="0"/>
              </a:rPr>
              <a:t>    Απουσία τριών πλύσης,  αμφίπλευρης ροής και </a:t>
            </a:r>
          </a:p>
          <a:p>
            <a:pPr algn="just"/>
            <a:r>
              <a:rPr lang="el-GR" dirty="0">
                <a:latin typeface="Arial" pitchFamily="34" charset="0"/>
                <a:cs typeface="Arial" pitchFamily="34" charset="0"/>
              </a:rPr>
              <a:t> </a:t>
            </a:r>
            <a:r>
              <a:rPr lang="el-GR" dirty="0" smtClean="0">
                <a:latin typeface="Arial" pitchFamily="34" charset="0"/>
                <a:cs typeface="Arial" pitchFamily="34" charset="0"/>
              </a:rPr>
              <a:t>    ενίσχυσης </a:t>
            </a:r>
            <a:r>
              <a:rPr lang="el-GR" dirty="0">
                <a:latin typeface="Arial" pitchFamily="34" charset="0"/>
                <a:cs typeface="Arial" pitchFamily="34" charset="0"/>
              </a:rPr>
              <a:t>του </a:t>
            </a:r>
            <a:r>
              <a:rPr lang="el-GR" dirty="0" smtClean="0">
                <a:latin typeface="Arial" pitchFamily="34" charset="0"/>
                <a:cs typeface="Arial" pitchFamily="34" charset="0"/>
              </a:rPr>
              <a:t>αποτελέσματος.</a:t>
            </a:r>
            <a:endParaRPr lang="el-GR" dirty="0">
              <a:latin typeface="Arial" pitchFamily="34" charset="0"/>
              <a:cs typeface="Arial" pitchFamily="34" charset="0"/>
            </a:endParaRPr>
          </a:p>
          <a:p>
            <a:pPr algn="just"/>
            <a:r>
              <a:rPr lang="el-GR" dirty="0" smtClean="0">
                <a:latin typeface="Arial" pitchFamily="34" charset="0"/>
                <a:cs typeface="Arial" pitchFamily="34" charset="0"/>
              </a:rPr>
              <a:t> </a:t>
            </a:r>
            <a:endParaRPr lang="el-GR" dirty="0" smtClean="0">
              <a:effectLst/>
              <a:latin typeface="Arial" pitchFamily="34" charset="0"/>
              <a:cs typeface="Arial" pitchFamily="34" charset="0"/>
            </a:endParaRPr>
          </a:p>
        </p:txBody>
      </p:sp>
    </p:spTree>
    <p:extLst>
      <p:ext uri="{BB962C8B-B14F-4D97-AF65-F5344CB8AC3E}">
        <p14:creationId xmlns:p14="http://schemas.microsoft.com/office/powerpoint/2010/main" val="15520557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Ορθογώνιο 1"/>
          <p:cNvSpPr/>
          <p:nvPr/>
        </p:nvSpPr>
        <p:spPr>
          <a:xfrm>
            <a:off x="2195736" y="260910"/>
            <a:ext cx="4608512" cy="769441"/>
          </a:xfrm>
          <a:prstGeom prst="rect">
            <a:avLst/>
          </a:prstGeom>
        </p:spPr>
        <p:txBody>
          <a:bodyPr wrap="square">
            <a:spAutoFit/>
          </a:bodyPr>
          <a:lstStyle/>
          <a:p>
            <a:pPr algn="ctr"/>
            <a:r>
              <a:rPr lang="en-US" sz="4400" b="1" dirty="0">
                <a:solidFill>
                  <a:schemeClr val="accent1">
                    <a:lumMod val="50000"/>
                  </a:schemeClr>
                </a:solidFill>
                <a:latin typeface="Arial" pitchFamily="34" charset="0"/>
                <a:cs typeface="Arial" pitchFamily="34" charset="0"/>
              </a:rPr>
              <a:t>z-ELISA</a:t>
            </a:r>
            <a:endParaRPr lang="el-GR" sz="4400" b="1" dirty="0">
              <a:solidFill>
                <a:schemeClr val="accent1">
                  <a:lumMod val="50000"/>
                </a:schemeClr>
              </a:solidFill>
              <a:latin typeface="Arial" pitchFamily="34" charset="0"/>
              <a:cs typeface="Arial" pitchFamily="34" charset="0"/>
            </a:endParaRPr>
          </a:p>
        </p:txBody>
      </p:sp>
      <p:sp>
        <p:nvSpPr>
          <p:cNvPr id="3" name="Shape 69"/>
          <p:cNvSpPr txBox="1">
            <a:spLocks/>
          </p:cNvSpPr>
          <p:nvPr/>
        </p:nvSpPr>
        <p:spPr>
          <a:xfrm>
            <a:off x="251520" y="1432847"/>
            <a:ext cx="5112568" cy="4372417"/>
          </a:xfrm>
          <a:prstGeom prst="rect">
            <a:avLst/>
          </a:prstGeom>
        </p:spPr>
        <p:txBody>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342900" indent="-342900" algn="just" defTabSz="490727">
              <a:spcBef>
                <a:spcPts val="1500"/>
              </a:spcBef>
              <a:buFont typeface="Wingdings" pitchFamily="2" charset="2"/>
              <a:buChar char="Ø"/>
              <a:defRPr sz="1800">
                <a:solidFill>
                  <a:srgbClr val="000000"/>
                </a:solidFill>
              </a:defRPr>
            </a:pPr>
            <a:r>
              <a:rPr lang="el-GR" sz="2000" dirty="0" smtClean="0">
                <a:solidFill>
                  <a:srgbClr val="414141"/>
                </a:solidFill>
                <a:latin typeface="Arial" pitchFamily="34" charset="0"/>
                <a:cs typeface="Arial" pitchFamily="34" charset="0"/>
              </a:rPr>
              <a:t>Με την τεχνική z-ELISA που προσπαθούμε να αναπτύξουμε θα μπορούμε να δώσουμε την δυνατότητα στον βιολόγο να επεξεργάζεται πολλαπλά δείγματα χωρίς να χρειάζεται να αλλάζει πλάκες, τρυπώντας στο κάθετο επίπεδο για να φτάσει στην επόμενη φάση του τεστ.</a:t>
            </a:r>
          </a:p>
          <a:p>
            <a:pPr marL="342900" indent="-342900" algn="just" defTabSz="490727">
              <a:spcBef>
                <a:spcPts val="1500"/>
              </a:spcBef>
              <a:buFont typeface="Wingdings" pitchFamily="2" charset="2"/>
              <a:buChar char="Ø"/>
              <a:defRPr sz="1800">
                <a:solidFill>
                  <a:srgbClr val="000000"/>
                </a:solidFill>
              </a:defRPr>
            </a:pPr>
            <a:r>
              <a:rPr lang="el-GR" sz="2000" dirty="0" smtClean="0">
                <a:solidFill>
                  <a:srgbClr val="414141"/>
                </a:solidFill>
                <a:latin typeface="Arial" pitchFamily="34" charset="0"/>
                <a:cs typeface="Arial" pitchFamily="34" charset="0"/>
              </a:rPr>
              <a:t>Πλεονέκτημα της μεθόδου θα είναι η αυτοματοποίηση του τεστ με μικρό κόστος σε μια κατασκευή πολλαπλών “ορόφων”  για οποιοδήποτε τεστ ELISA χρειάζεται.</a:t>
            </a:r>
            <a:endParaRPr lang="el-GR" sz="2000" dirty="0">
              <a:solidFill>
                <a:srgbClr val="414141"/>
              </a:solidFill>
              <a:latin typeface="Arial" pitchFamily="34" charset="0"/>
              <a:cs typeface="Arial" pitchFamily="34" charset="0"/>
            </a:endParaRPr>
          </a:p>
        </p:txBody>
      </p:sp>
      <p:pic>
        <p:nvPicPr>
          <p:cNvPr id="4" name="ZAxis_1000.gif"/>
          <p:cNvPicPr/>
          <p:nvPr/>
        </p:nvPicPr>
        <p:blipFill>
          <a:blip r:embed="rId2">
            <a:extLst/>
          </a:blip>
          <a:stretch>
            <a:fillRect/>
          </a:stretch>
        </p:blipFill>
        <p:spPr>
          <a:xfrm>
            <a:off x="5580112" y="1433947"/>
            <a:ext cx="3383066" cy="3600400"/>
          </a:xfrm>
          <a:prstGeom prst="rect">
            <a:avLst/>
          </a:prstGeom>
          <a:ln w="12700">
            <a:miter lim="400000"/>
          </a:ln>
        </p:spPr>
      </p:pic>
      <p:cxnSp>
        <p:nvCxnSpPr>
          <p:cNvPr id="6" name="Ευθεία γραμμή σύνδεσης 5"/>
          <p:cNvCxnSpPr/>
          <p:nvPr/>
        </p:nvCxnSpPr>
        <p:spPr>
          <a:xfrm>
            <a:off x="2339752" y="260910"/>
            <a:ext cx="49318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Ευθεία γραμμή σύνδεσης 8"/>
          <p:cNvCxnSpPr/>
          <p:nvPr/>
        </p:nvCxnSpPr>
        <p:spPr>
          <a:xfrm>
            <a:off x="2339752" y="1030351"/>
            <a:ext cx="493189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73745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1379112"/>
            <a:ext cx="8046077" cy="3429001"/>
          </a:xfrm>
        </p:spPr>
        <p:txBody>
          <a:bodyPr>
            <a:normAutofit fontScale="90000"/>
          </a:bodyPr>
          <a:lstStyle/>
          <a:p>
            <a:pPr algn="l"/>
            <a:r>
              <a:rPr lang="el-GR" sz="2400" b="1" dirty="0">
                <a:latin typeface="+mn-lt"/>
              </a:rPr>
              <a:t>Θέμα: </a:t>
            </a:r>
            <a:r>
              <a:rPr lang="el-GR" sz="2400" dirty="0">
                <a:latin typeface="+mn-lt"/>
              </a:rPr>
              <a:t>Ανάπτυξη Πρωτοκόλου Λυοφιλοποίησης Σφαιριδίων με Ακινητοποιημένα Αντισώματα</a:t>
            </a:r>
            <a:br>
              <a:rPr lang="el-GR" sz="2400" dirty="0">
                <a:latin typeface="+mn-lt"/>
              </a:rPr>
            </a:br>
            <a:r>
              <a:rPr lang="el-GR" sz="2400" dirty="0">
                <a:latin typeface="+mn-lt"/>
              </a:rPr>
              <a:t/>
            </a:r>
            <a:br>
              <a:rPr lang="el-GR" sz="2400" dirty="0">
                <a:latin typeface="+mn-lt"/>
              </a:rPr>
            </a:br>
            <a:r>
              <a:rPr lang="el-GR" sz="2400" b="1" dirty="0" smtClean="0">
                <a:latin typeface="+mn-lt"/>
              </a:rPr>
              <a:t>Κατηγορία:</a:t>
            </a:r>
            <a:r>
              <a:rPr lang="el-GR" sz="2400" u="sng" dirty="0" smtClean="0">
                <a:latin typeface="+mn-lt"/>
              </a:rPr>
              <a:t/>
            </a:r>
            <a:br>
              <a:rPr lang="el-GR" sz="2400" u="sng" dirty="0" smtClean="0">
                <a:latin typeface="+mn-lt"/>
              </a:rPr>
            </a:br>
            <a:r>
              <a:rPr lang="el-GR" sz="2400" dirty="0" smtClean="0">
                <a:latin typeface="+mn-lt"/>
              </a:rPr>
              <a:t>Κατασκευαστικό </a:t>
            </a:r>
            <a:r>
              <a:rPr lang="el-GR" sz="2400" dirty="0">
                <a:latin typeface="+mn-lt"/>
              </a:rPr>
              <a:t>– Πειραματικό</a:t>
            </a:r>
            <a:br>
              <a:rPr lang="el-GR" sz="2400" dirty="0">
                <a:latin typeface="+mn-lt"/>
              </a:rPr>
            </a:br>
            <a:r>
              <a:rPr lang="el-GR" sz="2400" u="sng" dirty="0">
                <a:latin typeface="+mn-lt"/>
              </a:rPr>
              <a:t/>
            </a:r>
            <a:br>
              <a:rPr lang="el-GR" sz="2400" u="sng" dirty="0">
                <a:latin typeface="+mn-lt"/>
              </a:rPr>
            </a:br>
            <a:r>
              <a:rPr lang="el-GR" sz="2400" b="1" dirty="0">
                <a:latin typeface="+mn-lt"/>
              </a:rPr>
              <a:t>Ομάδα </a:t>
            </a:r>
            <a:r>
              <a:rPr lang="el-GR" sz="2400" b="1" dirty="0" smtClean="0">
                <a:latin typeface="+mn-lt"/>
              </a:rPr>
              <a:t>Κ8: </a:t>
            </a:r>
            <a:r>
              <a:rPr lang="el-GR" sz="2400" dirty="0">
                <a:latin typeface="+mn-lt"/>
              </a:rPr>
              <a:t/>
            </a:r>
            <a:br>
              <a:rPr lang="el-GR" sz="2400" dirty="0">
                <a:latin typeface="+mn-lt"/>
              </a:rPr>
            </a:br>
            <a:r>
              <a:rPr lang="el-GR" sz="2400" dirty="0" smtClean="0">
                <a:latin typeface="+mn-lt"/>
              </a:rPr>
              <a:t>Κανελλόπουλος Άρης</a:t>
            </a:r>
            <a:br>
              <a:rPr lang="el-GR" sz="2400" dirty="0" smtClean="0">
                <a:latin typeface="+mn-lt"/>
              </a:rPr>
            </a:br>
            <a:r>
              <a:rPr lang="el-GR" sz="2400" dirty="0" smtClean="0">
                <a:latin typeface="+mn-lt"/>
              </a:rPr>
              <a:t>Μέρμηγκας Αλέξιος</a:t>
            </a:r>
            <a:br>
              <a:rPr lang="el-GR" sz="2400" dirty="0" smtClean="0">
                <a:latin typeface="+mn-lt"/>
              </a:rPr>
            </a:br>
            <a:r>
              <a:rPr lang="el-GR" sz="2400" dirty="0" smtClean="0">
                <a:latin typeface="+mn-lt"/>
              </a:rPr>
              <a:t>Σαρκίρη </a:t>
            </a:r>
            <a:r>
              <a:rPr lang="el-GR" sz="2400" dirty="0">
                <a:latin typeface="+mn-lt"/>
              </a:rPr>
              <a:t>Μαρία</a:t>
            </a:r>
            <a:br>
              <a:rPr lang="el-GR" sz="2400" dirty="0">
                <a:latin typeface="+mn-lt"/>
              </a:rPr>
            </a:br>
            <a:r>
              <a:rPr lang="el-GR" sz="2400" dirty="0">
                <a:latin typeface="+mn-lt"/>
              </a:rPr>
              <a:t>Χατζηνικολάου Δανάη</a:t>
            </a:r>
            <a:r>
              <a:rPr lang="el-GR" sz="1800" dirty="0">
                <a:latin typeface="Georgia" panose="02040502050405020303" pitchFamily="18" charset="0"/>
              </a:rPr>
              <a:t/>
            </a:r>
            <a:br>
              <a:rPr lang="el-GR" sz="1800" dirty="0">
                <a:latin typeface="Georgia" panose="02040502050405020303" pitchFamily="18" charset="0"/>
              </a:rPr>
            </a:br>
            <a:r>
              <a:rPr lang="el-GR" sz="1800" dirty="0">
                <a:latin typeface="Georgia" panose="02040502050405020303" pitchFamily="18" charset="0"/>
              </a:rPr>
              <a:t/>
            </a:r>
            <a:br>
              <a:rPr lang="el-GR" sz="1800" dirty="0">
                <a:latin typeface="Georgia" panose="02040502050405020303" pitchFamily="18" charset="0"/>
              </a:rPr>
            </a:br>
            <a:endParaRPr lang="el-GR" sz="1800" u="sng" dirty="0">
              <a:latin typeface="Georgia" panose="02040502050405020303" pitchFamily="18" charset="0"/>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5038" y="3581400"/>
            <a:ext cx="2956417" cy="2217313"/>
          </a:xfrm>
          <a:prstGeom prst="rect">
            <a:avLst/>
          </a:prstGeom>
        </p:spPr>
      </p:pic>
      <p:sp>
        <p:nvSpPr>
          <p:cNvPr id="5" name="TextBox 4"/>
          <p:cNvSpPr txBox="1"/>
          <p:nvPr/>
        </p:nvSpPr>
        <p:spPr>
          <a:xfrm>
            <a:off x="0" y="13379"/>
            <a:ext cx="1464485" cy="784830"/>
          </a:xfrm>
          <a:prstGeom prst="rect">
            <a:avLst/>
          </a:prstGeom>
          <a:noFill/>
        </p:spPr>
        <p:txBody>
          <a:bodyPr wrap="square" rtlCol="0">
            <a:spAutoFit/>
          </a:bodyPr>
          <a:lstStyle/>
          <a:p>
            <a:r>
              <a:rPr lang="el-GR" sz="4500" dirty="0" smtClean="0"/>
              <a:t>Κ</a:t>
            </a:r>
            <a:r>
              <a:rPr lang="en-US" sz="4500" dirty="0" smtClean="0"/>
              <a:t>8</a:t>
            </a:r>
            <a:endParaRPr lang="el-GR" sz="4500" dirty="0"/>
          </a:p>
        </p:txBody>
      </p:sp>
    </p:spTree>
    <p:extLst>
      <p:ext uri="{BB962C8B-B14F-4D97-AF65-F5344CB8AC3E}">
        <p14:creationId xmlns:p14="http://schemas.microsoft.com/office/powerpoint/2010/main" val="23471251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1000" y="1524000"/>
            <a:ext cx="8458200" cy="4247317"/>
          </a:xfrm>
          <a:prstGeom prst="rect">
            <a:avLst/>
          </a:prstGeom>
          <a:noFill/>
        </p:spPr>
        <p:txBody>
          <a:bodyPr wrap="square" rtlCol="0">
            <a:spAutoFit/>
          </a:bodyPr>
          <a:lstStyle/>
          <a:p>
            <a:pPr marL="285750" indent="-285750">
              <a:buFont typeface="Arial" pitchFamily="34" charset="0"/>
              <a:buChar char="•"/>
            </a:pPr>
            <a:r>
              <a:rPr lang="el-GR" dirty="0" smtClean="0"/>
              <a:t>Προέρχεται από τις λέξεις «</a:t>
            </a:r>
            <a:r>
              <a:rPr lang="el-GR" b="1" dirty="0" smtClean="0"/>
              <a:t>λύω + φιλία</a:t>
            </a:r>
            <a:r>
              <a:rPr lang="el-GR" dirty="0" smtClean="0"/>
              <a:t>» που σημαίνει «τάση προς (αγάπη προς) το να διαλύεται». </a:t>
            </a:r>
            <a:endParaRPr lang="en-US" dirty="0" smtClean="0"/>
          </a:p>
          <a:p>
            <a:endParaRPr lang="el-GR" dirty="0" smtClean="0"/>
          </a:p>
          <a:p>
            <a:endParaRPr lang="el-GR" dirty="0" smtClean="0"/>
          </a:p>
          <a:p>
            <a:pPr marL="285750" indent="-285750">
              <a:buFont typeface="Arial" pitchFamily="34" charset="0"/>
              <a:buChar char="•"/>
            </a:pPr>
            <a:r>
              <a:rPr lang="el-GR" dirty="0" smtClean="0"/>
              <a:t>Η λυοφιλοποίηση ενός υλικού είναι ουσιαστικά η μετατροπή ενός παρασκευάσματος από υγρή μορφή σε αέρια  </a:t>
            </a:r>
            <a:r>
              <a:rPr lang="el-GR" dirty="0" smtClean="0">
                <a:sym typeface="Wingdings" panose="05000000000000000000" pitchFamily="2" charset="2"/>
              </a:rPr>
              <a:t>  Διατήρηση εκτός ψυγείου  +   Εύκολη μεταφορά</a:t>
            </a:r>
            <a:endParaRPr lang="en-US" dirty="0" smtClean="0"/>
          </a:p>
          <a:p>
            <a:pPr marL="285750" indent="-285750">
              <a:buFont typeface="Arial" pitchFamily="34" charset="0"/>
              <a:buChar char="•"/>
            </a:pPr>
            <a:endParaRPr lang="en-US" dirty="0"/>
          </a:p>
          <a:p>
            <a:endParaRPr lang="en-US" dirty="0" smtClean="0"/>
          </a:p>
          <a:p>
            <a:pPr marL="285750" indent="-285750">
              <a:buFont typeface="Arial" pitchFamily="34" charset="0"/>
              <a:buChar char="•"/>
            </a:pPr>
            <a:r>
              <a:rPr lang="el-GR" dirty="0" smtClean="0"/>
              <a:t>Λυοφιλοποίηση </a:t>
            </a:r>
            <a:r>
              <a:rPr lang="en-US" dirty="0" smtClean="0"/>
              <a:t>VS </a:t>
            </a:r>
            <a:r>
              <a:rPr lang="el-GR" dirty="0" smtClean="0"/>
              <a:t>απευθείας εξάτμιση </a:t>
            </a:r>
          </a:p>
          <a:p>
            <a:r>
              <a:rPr lang="el-GR" dirty="0" smtClean="0"/>
              <a:t/>
            </a:r>
            <a:br>
              <a:rPr lang="el-GR" dirty="0" smtClean="0"/>
            </a:br>
            <a:r>
              <a:rPr lang="el-GR" dirty="0" smtClean="0"/>
              <a:t/>
            </a:r>
            <a:br>
              <a:rPr lang="el-GR" dirty="0" smtClean="0"/>
            </a:br>
            <a:r>
              <a:rPr lang="en-US" dirty="0" smtClean="0"/>
              <a:t/>
            </a:r>
            <a:br>
              <a:rPr lang="en-US" dirty="0" smtClean="0"/>
            </a:br>
            <a:endParaRPr lang="en-US" dirty="0" smtClean="0"/>
          </a:p>
          <a:p>
            <a:pPr marL="285750" indent="-285750">
              <a:buFont typeface="Arial" pitchFamily="34" charset="0"/>
              <a:buChar char="•"/>
            </a:pPr>
            <a:endParaRPr lang="en-US" dirty="0" smtClean="0"/>
          </a:p>
          <a:p>
            <a:pPr marL="285750" indent="-285750">
              <a:buFont typeface="Arial" pitchFamily="34" charset="0"/>
              <a:buChar char="•"/>
            </a:pPr>
            <a:endParaRPr lang="en-US" dirty="0"/>
          </a:p>
        </p:txBody>
      </p:sp>
      <p:sp>
        <p:nvSpPr>
          <p:cNvPr id="2" name="TextBox 1"/>
          <p:cNvSpPr txBox="1"/>
          <p:nvPr/>
        </p:nvSpPr>
        <p:spPr>
          <a:xfrm>
            <a:off x="381000" y="457200"/>
            <a:ext cx="8458200" cy="461665"/>
          </a:xfrm>
          <a:prstGeom prst="rect">
            <a:avLst/>
          </a:prstGeom>
          <a:noFill/>
        </p:spPr>
        <p:txBody>
          <a:bodyPr wrap="square" rtlCol="0">
            <a:spAutoFit/>
          </a:bodyPr>
          <a:lstStyle/>
          <a:p>
            <a:r>
              <a:rPr lang="el-GR" sz="2400" b="1" dirty="0" smtClean="0"/>
              <a:t>Τι είναι</a:t>
            </a:r>
            <a:r>
              <a:rPr lang="en-US" sz="2400" b="1" dirty="0" smtClean="0"/>
              <a:t> ;</a:t>
            </a:r>
            <a:endParaRPr lang="el-GR" sz="2400" b="1" dirty="0"/>
          </a:p>
        </p:txBody>
      </p:sp>
    </p:spTree>
    <p:extLst>
      <p:ext uri="{BB962C8B-B14F-4D97-AF65-F5344CB8AC3E}">
        <p14:creationId xmlns:p14="http://schemas.microsoft.com/office/powerpoint/2010/main" val="34907784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305" y="285749"/>
            <a:ext cx="8534400" cy="2123658"/>
          </a:xfrm>
          <a:prstGeom prst="rect">
            <a:avLst/>
          </a:prstGeom>
          <a:noFill/>
        </p:spPr>
        <p:txBody>
          <a:bodyPr wrap="square" rtlCol="0">
            <a:spAutoFit/>
          </a:bodyPr>
          <a:lstStyle/>
          <a:p>
            <a:r>
              <a:rPr lang="el-GR" sz="2400" b="1" dirty="0" smtClean="0"/>
              <a:t>Πώς γίνεται</a:t>
            </a:r>
            <a:r>
              <a:rPr lang="en-US" sz="2400" b="1" dirty="0"/>
              <a:t>;</a:t>
            </a:r>
            <a:r>
              <a:rPr lang="el-GR" b="1" u="sng" dirty="0" smtClean="0"/>
              <a:t/>
            </a:r>
            <a:br>
              <a:rPr lang="el-GR" b="1" u="sng" dirty="0" smtClean="0"/>
            </a:br>
            <a:r>
              <a:rPr lang="el-GR" dirty="0" smtClean="0"/>
              <a:t/>
            </a:r>
            <a:br>
              <a:rPr lang="el-GR" dirty="0" smtClean="0"/>
            </a:br>
            <a:endParaRPr lang="el-GR" dirty="0" smtClean="0"/>
          </a:p>
          <a:p>
            <a:r>
              <a:rPr lang="el-GR" dirty="0" smtClean="0"/>
              <a:t/>
            </a:r>
            <a:br>
              <a:rPr lang="el-GR" dirty="0" smtClean="0"/>
            </a:br>
            <a:endParaRPr lang="el-GR" b="1" dirty="0" smtClean="0"/>
          </a:p>
          <a:p>
            <a:pPr marL="342900" indent="-342900">
              <a:buFont typeface="+mj-lt"/>
              <a:buAutoNum type="arabicPeriod"/>
            </a:pPr>
            <a:endParaRPr lang="el-GR" dirty="0" smtClean="0"/>
          </a:p>
          <a:p>
            <a:pPr marL="342900" indent="-342900">
              <a:buFont typeface="+mj-lt"/>
              <a:buAutoNum type="arabicPeriod"/>
            </a:pPr>
            <a:endParaRPr lang="el-GR" dirty="0"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399" y="1066800"/>
            <a:ext cx="8973403" cy="4230050"/>
          </a:xfrm>
          <a:prstGeom prst="rect">
            <a:avLst/>
          </a:prstGeom>
        </p:spPr>
      </p:pic>
      <p:sp>
        <p:nvSpPr>
          <p:cNvPr id="3" name="TextBox 2"/>
          <p:cNvSpPr txBox="1"/>
          <p:nvPr/>
        </p:nvSpPr>
        <p:spPr>
          <a:xfrm>
            <a:off x="317639" y="5616236"/>
            <a:ext cx="8007495" cy="923330"/>
          </a:xfrm>
          <a:prstGeom prst="rect">
            <a:avLst/>
          </a:prstGeom>
          <a:noFill/>
        </p:spPr>
        <p:txBody>
          <a:bodyPr wrap="square" rtlCol="0">
            <a:spAutoFit/>
          </a:bodyPr>
          <a:lstStyle/>
          <a:p>
            <a:pPr marL="285750" indent="-285750">
              <a:buFont typeface="Wingdings" panose="05000000000000000000" pitchFamily="2" charset="2"/>
              <a:buChar char="ü"/>
            </a:pPr>
            <a:r>
              <a:rPr lang="el-GR" dirty="0" smtClean="0"/>
              <a:t>Το </a:t>
            </a:r>
            <a:r>
              <a:rPr lang="el-GR" dirty="0"/>
              <a:t>λυοφιλοποιημένο προϊόν, με την προσθήκη νερού, αποκτά την αρχική του μορφή και τις ιδιοτητές του και είναι έτοιμο για χρήση.</a:t>
            </a:r>
          </a:p>
          <a:p>
            <a:pPr marL="285750" indent="-285750">
              <a:buFont typeface="Wingdings" panose="05000000000000000000" pitchFamily="2" charset="2"/>
              <a:buChar char="ü"/>
            </a:pPr>
            <a:endParaRPr lang="el-GR" dirty="0"/>
          </a:p>
        </p:txBody>
      </p:sp>
    </p:spTree>
    <p:extLst>
      <p:ext uri="{BB962C8B-B14F-4D97-AF65-F5344CB8AC3E}">
        <p14:creationId xmlns:p14="http://schemas.microsoft.com/office/powerpoint/2010/main" val="615665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2564" y="533400"/>
            <a:ext cx="8229600" cy="1292662"/>
          </a:xfrm>
          <a:prstGeom prst="rect">
            <a:avLst/>
          </a:prstGeom>
          <a:noFill/>
        </p:spPr>
        <p:txBody>
          <a:bodyPr wrap="square" rtlCol="0">
            <a:spAutoFit/>
          </a:bodyPr>
          <a:lstStyle/>
          <a:p>
            <a:r>
              <a:rPr lang="el-GR" sz="2400" b="1" dirty="0" smtClean="0"/>
              <a:t>Πού χρησιμοποιείται;</a:t>
            </a:r>
            <a:endParaRPr lang="el-GR" sz="2400" b="1" dirty="0"/>
          </a:p>
          <a:p>
            <a:endParaRPr lang="el-GR" dirty="0" smtClean="0"/>
          </a:p>
          <a:p>
            <a:endParaRPr lang="el-GR" dirty="0" smtClean="0"/>
          </a:p>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179731"/>
            <a:ext cx="3200400" cy="24003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3206" y="635626"/>
            <a:ext cx="3694921" cy="252667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3962400"/>
            <a:ext cx="3807502" cy="2524539"/>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93326" y="3505200"/>
            <a:ext cx="3154680" cy="3154680"/>
          </a:xfrm>
          <a:prstGeom prst="rect">
            <a:avLst/>
          </a:prstGeom>
        </p:spPr>
      </p:pic>
    </p:spTree>
    <p:extLst>
      <p:ext uri="{BB962C8B-B14F-4D97-AF65-F5344CB8AC3E}">
        <p14:creationId xmlns:p14="http://schemas.microsoft.com/office/powerpoint/2010/main" val="14867999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98749"/>
            <a:ext cx="8534399" cy="738664"/>
          </a:xfrm>
          <a:prstGeom prst="rect">
            <a:avLst/>
          </a:prstGeom>
          <a:noFill/>
        </p:spPr>
        <p:txBody>
          <a:bodyPr wrap="square" rtlCol="0">
            <a:spAutoFit/>
          </a:bodyPr>
          <a:lstStyle/>
          <a:p>
            <a:r>
              <a:rPr lang="el-GR" sz="2400" b="1" dirty="0" smtClean="0"/>
              <a:t>Προβλήματα υπάρχουν </a:t>
            </a:r>
            <a:r>
              <a:rPr lang="en-US" sz="2400" b="1" dirty="0" smtClean="0"/>
              <a:t>; </a:t>
            </a:r>
            <a:r>
              <a:rPr lang="el-GR" b="1" u="sng" dirty="0" smtClean="0"/>
              <a:t/>
            </a:r>
            <a:br>
              <a:rPr lang="el-GR" b="1" u="sng" dirty="0" smtClean="0"/>
            </a:br>
            <a:endParaRPr lang="el-GR" b="1" u="sng" dirty="0" smtClean="0"/>
          </a:p>
        </p:txBody>
      </p:sp>
      <p:sp>
        <p:nvSpPr>
          <p:cNvPr id="2" name="TextBox 1"/>
          <p:cNvSpPr txBox="1"/>
          <p:nvPr/>
        </p:nvSpPr>
        <p:spPr>
          <a:xfrm>
            <a:off x="381000" y="1205597"/>
            <a:ext cx="4114800" cy="2031325"/>
          </a:xfrm>
          <a:prstGeom prst="rect">
            <a:avLst/>
          </a:prstGeom>
          <a:noFill/>
        </p:spPr>
        <p:txBody>
          <a:bodyPr wrap="square" rtlCol="0">
            <a:spAutoFit/>
          </a:bodyPr>
          <a:lstStyle/>
          <a:p>
            <a:pPr marL="285750" indent="-285750">
              <a:buFont typeface="Arial" panose="020B0604020202020204" pitchFamily="34" charset="0"/>
              <a:buChar char="•"/>
            </a:pPr>
            <a:r>
              <a:rPr lang="el-GR" dirty="0" smtClean="0"/>
              <a:t>Αποσταθεροποίηση πρωτεϊνών </a:t>
            </a:r>
          </a:p>
          <a:p>
            <a:pPr marL="285750" indent="-285750">
              <a:buFont typeface="Arial" panose="020B0604020202020204" pitchFamily="34" charset="0"/>
              <a:buChar char="•"/>
            </a:pPr>
            <a:endParaRPr lang="el-GR" dirty="0">
              <a:sym typeface="Wingdings" panose="05000000000000000000" pitchFamily="2" charset="2"/>
            </a:endParaRPr>
          </a:p>
          <a:p>
            <a:pPr marL="285750" indent="-285750">
              <a:buFont typeface="Arial" panose="020B0604020202020204" pitchFamily="34" charset="0"/>
              <a:buChar char="•"/>
            </a:pPr>
            <a:r>
              <a:rPr lang="el-GR" dirty="0" smtClean="0">
                <a:sym typeface="Wingdings" panose="05000000000000000000" pitchFamily="2" charset="2"/>
              </a:rPr>
              <a:t>Σύντηξη και αλλοίωση πρωτεϊνών</a:t>
            </a:r>
          </a:p>
          <a:p>
            <a:pPr marL="285750" indent="-285750">
              <a:buFont typeface="Arial" panose="020B0604020202020204" pitchFamily="34" charset="0"/>
              <a:buChar char="•"/>
            </a:pPr>
            <a:endParaRPr lang="el-GR" dirty="0">
              <a:sym typeface="Wingdings" panose="05000000000000000000" pitchFamily="2" charset="2"/>
            </a:endParaRPr>
          </a:p>
          <a:p>
            <a:pPr marL="285750" indent="-285750">
              <a:buFont typeface="Arial" panose="020B0604020202020204" pitchFamily="34" charset="0"/>
              <a:buChar char="•"/>
            </a:pPr>
            <a:r>
              <a:rPr lang="el-GR" dirty="0" smtClean="0">
                <a:sym typeface="Wingdings" panose="05000000000000000000" pitchFamily="2" charset="2"/>
              </a:rPr>
              <a:t>Αλλαγή στη δομή και τις ιδιότητες </a:t>
            </a:r>
          </a:p>
          <a:p>
            <a:endParaRPr lang="el-GR" dirty="0">
              <a:sym typeface="Wingdings" panose="05000000000000000000" pitchFamily="2" charset="2"/>
            </a:endParaRPr>
          </a:p>
          <a:p>
            <a:pPr marL="285750" indent="-285750">
              <a:buFont typeface="Arial" panose="020B0604020202020204" pitchFamily="34" charset="0"/>
              <a:buChar char="•"/>
            </a:pPr>
            <a:endParaRPr lang="el-GR" dirty="0"/>
          </a:p>
        </p:txBody>
      </p:sp>
      <p:sp>
        <p:nvSpPr>
          <p:cNvPr id="3" name="TextBox 2"/>
          <p:cNvSpPr txBox="1"/>
          <p:nvPr/>
        </p:nvSpPr>
        <p:spPr>
          <a:xfrm>
            <a:off x="381000" y="3310675"/>
            <a:ext cx="8001000" cy="1015663"/>
          </a:xfrm>
          <a:prstGeom prst="rect">
            <a:avLst/>
          </a:prstGeom>
          <a:noFill/>
        </p:spPr>
        <p:txBody>
          <a:bodyPr wrap="square" rtlCol="0">
            <a:spAutoFit/>
          </a:bodyPr>
          <a:lstStyle/>
          <a:p>
            <a:r>
              <a:rPr lang="el-GR" sz="2400" b="1" dirty="0" smtClean="0"/>
              <a:t>Πώς τα αντιμετωπίζουμε</a:t>
            </a:r>
            <a:r>
              <a:rPr lang="en-US" sz="2400" b="1" dirty="0" smtClean="0"/>
              <a:t> ;</a:t>
            </a:r>
            <a:br>
              <a:rPr lang="en-US" sz="2400" b="1" dirty="0" smtClean="0"/>
            </a:br>
            <a:r>
              <a:rPr lang="en-US" dirty="0" smtClean="0"/>
              <a:t/>
            </a:r>
            <a:br>
              <a:rPr lang="en-US" dirty="0" smtClean="0"/>
            </a:br>
            <a:r>
              <a:rPr lang="el-GR" dirty="0"/>
              <a:t>Πολλές ενώσεις έχουν εξεταστεί προκειμένου για πιθανή </a:t>
            </a:r>
            <a:r>
              <a:rPr lang="el-GR" dirty="0" smtClean="0"/>
              <a:t>λυοπροστατευτική </a:t>
            </a:r>
            <a:r>
              <a:rPr lang="el-GR" dirty="0"/>
              <a:t>δράση </a:t>
            </a:r>
          </a:p>
        </p:txBody>
      </p:sp>
      <p:sp>
        <p:nvSpPr>
          <p:cNvPr id="5" name="TextBox 4"/>
          <p:cNvSpPr txBox="1"/>
          <p:nvPr/>
        </p:nvSpPr>
        <p:spPr>
          <a:xfrm>
            <a:off x="5521107" y="1786890"/>
            <a:ext cx="3048000" cy="461665"/>
          </a:xfrm>
          <a:prstGeom prst="rect">
            <a:avLst/>
          </a:prstGeom>
          <a:noFill/>
        </p:spPr>
        <p:txBody>
          <a:bodyPr wrap="square" rtlCol="0">
            <a:spAutoFit/>
          </a:bodyPr>
          <a:lstStyle/>
          <a:p>
            <a:r>
              <a:rPr lang="en-US" sz="2400" dirty="0" smtClean="0">
                <a:sym typeface="Wingdings" panose="05000000000000000000" pitchFamily="2" charset="2"/>
              </a:rPr>
              <a:t></a:t>
            </a:r>
            <a:r>
              <a:rPr lang="el-GR" sz="2400" dirty="0" smtClean="0"/>
              <a:t> </a:t>
            </a:r>
            <a:r>
              <a:rPr lang="el-GR" sz="2400" dirty="0"/>
              <a:t>ΚΑΤΑΡΡΕΥΣΗ </a:t>
            </a:r>
          </a:p>
        </p:txBody>
      </p:sp>
      <p:pic>
        <p:nvPicPr>
          <p:cNvPr id="8" name="Picture 7"/>
          <p:cNvPicPr>
            <a:picLocks noChangeAspect="1"/>
          </p:cNvPicPr>
          <p:nvPr/>
        </p:nvPicPr>
        <p:blipFill>
          <a:blip r:embed="rId2"/>
          <a:stretch>
            <a:fillRect/>
          </a:stretch>
        </p:blipFill>
        <p:spPr>
          <a:xfrm>
            <a:off x="464398" y="4741800"/>
            <a:ext cx="2420592" cy="1627781"/>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6125" y="4460315"/>
            <a:ext cx="2190750" cy="219075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8010" y="4660989"/>
            <a:ext cx="2671763" cy="1789402"/>
          </a:xfrm>
          <a:prstGeom prst="rect">
            <a:avLst/>
          </a:prstGeom>
        </p:spPr>
      </p:pic>
    </p:spTree>
    <p:extLst>
      <p:ext uri="{BB962C8B-B14F-4D97-AF65-F5344CB8AC3E}">
        <p14:creationId xmlns:p14="http://schemas.microsoft.com/office/powerpoint/2010/main" val="26135516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188640"/>
            <a:ext cx="7772400" cy="1470025"/>
          </a:xfrm>
        </p:spPr>
        <p:txBody>
          <a:bodyPr/>
          <a:lstStyle/>
          <a:p>
            <a:r>
              <a:rPr lang="el-GR" dirty="0" smtClean="0"/>
              <a:t>Λυοφιλοποιητής</a:t>
            </a:r>
            <a:endParaRPr lang="el-GR" dirty="0"/>
          </a:p>
        </p:txBody>
      </p:sp>
      <p:sp>
        <p:nvSpPr>
          <p:cNvPr id="3" name="Subtitle 2"/>
          <p:cNvSpPr>
            <a:spLocks noGrp="1"/>
          </p:cNvSpPr>
          <p:nvPr>
            <p:ph type="subTitle" idx="1"/>
          </p:nvPr>
        </p:nvSpPr>
        <p:spPr>
          <a:xfrm>
            <a:off x="4211960" y="4077072"/>
            <a:ext cx="3960440" cy="1919064"/>
          </a:xfrm>
        </p:spPr>
        <p:txBody>
          <a:bodyPr>
            <a:noAutofit/>
          </a:bodyPr>
          <a:lstStyle/>
          <a:p>
            <a:pPr algn="just"/>
            <a:r>
              <a:rPr lang="el-GR" sz="2000" dirty="0" smtClean="0">
                <a:solidFill>
                  <a:schemeClr val="tx1"/>
                </a:solidFill>
              </a:rPr>
              <a:t>Βασικότερα στοιχεία:</a:t>
            </a:r>
          </a:p>
          <a:p>
            <a:pPr marL="342900" indent="-342900" algn="just">
              <a:buFont typeface="Arial" panose="020B0604020202020204" pitchFamily="34" charset="0"/>
              <a:buChar char="•"/>
            </a:pPr>
            <a:r>
              <a:rPr lang="el-GR" sz="2000" dirty="0" smtClean="0">
                <a:solidFill>
                  <a:schemeClr val="tx1"/>
                </a:solidFill>
              </a:rPr>
              <a:t>στεγανός θάλαμος</a:t>
            </a:r>
          </a:p>
          <a:p>
            <a:pPr marL="342900" indent="-342900" algn="just">
              <a:buFont typeface="Arial" panose="020B0604020202020204" pitchFamily="34" charset="0"/>
              <a:buChar char="•"/>
            </a:pPr>
            <a:r>
              <a:rPr lang="el-GR" sz="2000" dirty="0" smtClean="0">
                <a:solidFill>
                  <a:schemeClr val="tx1"/>
                </a:solidFill>
              </a:rPr>
              <a:t>ψυγείο</a:t>
            </a:r>
          </a:p>
          <a:p>
            <a:pPr marL="342900" indent="-342900" algn="just">
              <a:buFont typeface="Arial" panose="020B0604020202020204" pitchFamily="34" charset="0"/>
              <a:buChar char="•"/>
            </a:pPr>
            <a:r>
              <a:rPr lang="el-GR" sz="2000" dirty="0">
                <a:solidFill>
                  <a:schemeClr val="tx1"/>
                </a:solidFill>
              </a:rPr>
              <a:t>α</a:t>
            </a:r>
            <a:r>
              <a:rPr lang="el-GR" sz="2000" dirty="0" smtClean="0">
                <a:solidFill>
                  <a:schemeClr val="tx1"/>
                </a:solidFill>
              </a:rPr>
              <a:t>ντλία θερμότητας</a:t>
            </a:r>
          </a:p>
          <a:p>
            <a:pPr marL="342900" indent="-342900" algn="just">
              <a:buFont typeface="Arial" panose="020B0604020202020204" pitchFamily="34" charset="0"/>
              <a:buChar char="•"/>
            </a:pPr>
            <a:r>
              <a:rPr lang="el-GR" sz="2000" dirty="0">
                <a:solidFill>
                  <a:schemeClr val="tx1"/>
                </a:solidFill>
              </a:rPr>
              <a:t>α</a:t>
            </a:r>
            <a:r>
              <a:rPr lang="el-GR" sz="2000" dirty="0" smtClean="0">
                <a:solidFill>
                  <a:schemeClr val="tx1"/>
                </a:solidFill>
              </a:rPr>
              <a:t>ντλία κενού</a:t>
            </a:r>
            <a:endParaRPr lang="el-GR" sz="2000" dirty="0">
              <a:solidFill>
                <a:schemeClr val="tx1"/>
              </a:solidFill>
            </a:endParaRPr>
          </a:p>
        </p:txBody>
      </p:sp>
      <p:pic>
        <p:nvPicPr>
          <p:cNvPr id="4" name="Image1"/>
          <p:cNvPicPr/>
          <p:nvPr/>
        </p:nvPicPr>
        <p:blipFill>
          <a:blip r:embed="rId2">
            <a:lum/>
            <a:alphaModFix/>
          </a:blip>
          <a:srcRect/>
          <a:stretch>
            <a:fillRect/>
          </a:stretch>
        </p:blipFill>
        <p:spPr>
          <a:xfrm>
            <a:off x="865820" y="3789040"/>
            <a:ext cx="2040255" cy="2696210"/>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556792"/>
            <a:ext cx="2232248"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5820" y="1211047"/>
            <a:ext cx="2448272" cy="23911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9862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71551" y="1018258"/>
            <a:ext cx="4010024" cy="497850"/>
          </a:xfrm>
        </p:spPr>
        <p:txBody>
          <a:bodyPr>
            <a:noAutofit/>
          </a:bodyPr>
          <a:lstStyle/>
          <a:p>
            <a:pPr algn="l"/>
            <a:r>
              <a:rPr lang="el-GR" dirty="0" smtClean="0">
                <a:latin typeface="Times New Roman" panose="02020603050405020304" pitchFamily="18" charset="0"/>
                <a:cs typeface="Times New Roman" panose="02020603050405020304" pitchFamily="18" charset="0"/>
              </a:rPr>
              <a:t>Σκοπός…</a:t>
            </a:r>
            <a:endParaRPr lang="el-GR" dirty="0">
              <a:latin typeface="Times New Roman" panose="02020603050405020304" pitchFamily="18" charset="0"/>
              <a:cs typeface="Times New Roman" panose="02020603050405020304" pitchFamily="18" charset="0"/>
            </a:endParaRPr>
          </a:p>
        </p:txBody>
      </p:sp>
      <p:sp>
        <p:nvSpPr>
          <p:cNvPr id="3" name="Θέση κειμένου 2"/>
          <p:cNvSpPr>
            <a:spLocks noGrp="1"/>
          </p:cNvSpPr>
          <p:nvPr>
            <p:ph type="body" idx="1"/>
          </p:nvPr>
        </p:nvSpPr>
        <p:spPr>
          <a:xfrm>
            <a:off x="971551" y="1516108"/>
            <a:ext cx="5675678" cy="4359730"/>
          </a:xfrm>
        </p:spPr>
        <p:txBody>
          <a:bodyPr>
            <a:noAutofit/>
          </a:bodyPr>
          <a:lstStyle/>
          <a:p>
            <a:pPr algn="l"/>
            <a:r>
              <a:rPr lang="el-GR" sz="1800" dirty="0">
                <a:latin typeface="Times New Roman" panose="02020603050405020304" pitchFamily="18" charset="0"/>
                <a:cs typeface="Times New Roman" panose="02020603050405020304" pitchFamily="18" charset="0"/>
              </a:rPr>
              <a:t>Μελετάται η δημιουργία διάταξης καθώς και η ανάπτυξη αντίστοιχου λογισμικού με σκοπό:</a:t>
            </a:r>
          </a:p>
          <a:p>
            <a:pPr marL="342900" indent="-342900">
              <a:buFont typeface="+mj-lt"/>
              <a:buAutoNum type="arabicPeriod"/>
            </a:pPr>
            <a:r>
              <a:rPr lang="el-GR" sz="1800" dirty="0">
                <a:latin typeface="Times New Roman" panose="02020603050405020304" pitchFamily="18" charset="0"/>
                <a:cs typeface="Times New Roman" panose="02020603050405020304" pitchFamily="18" charset="0"/>
              </a:rPr>
              <a:t>Την καταγραφή του αριθμού των μυγών που ξεπερνούν συγκεκριμένο ύψος του δοκιμαστικού σωλήνα σε αντίστοιχα συγκεκριμένο χρονικό διάστημα</a:t>
            </a:r>
          </a:p>
          <a:p>
            <a:pPr marL="342900" indent="-342900">
              <a:buFont typeface="+mj-lt"/>
              <a:buAutoNum type="arabicPeriod"/>
            </a:pPr>
            <a:r>
              <a:rPr lang="el-GR" sz="1800" dirty="0">
                <a:latin typeface="Times New Roman" panose="02020603050405020304" pitchFamily="18" charset="0"/>
                <a:cs typeface="Times New Roman" panose="02020603050405020304" pitchFamily="18" charset="0"/>
              </a:rPr>
              <a:t>Την καταγραφή της 3</a:t>
            </a:r>
            <a:r>
              <a:rPr lang="en-US" sz="1800" dirty="0">
                <a:latin typeface="Times New Roman" panose="02020603050405020304" pitchFamily="18" charset="0"/>
                <a:cs typeface="Times New Roman" panose="02020603050405020304" pitchFamily="18" charset="0"/>
              </a:rPr>
              <a:t>D</a:t>
            </a:r>
            <a:r>
              <a:rPr lang="el-GR" sz="1800" dirty="0">
                <a:latin typeface="Times New Roman" panose="02020603050405020304" pitchFamily="18" charset="0"/>
                <a:cs typeface="Times New Roman" panose="02020603050405020304" pitchFamily="18" charset="0"/>
              </a:rPr>
              <a:t> τροχιάς που διαγράφει μία ή περισσότερες μύγες κατά την κίνηση τους μέσα σε δοκιμαστικό σωλήνα ή φιαλίδια όπως αυτά του σχήματος</a:t>
            </a:r>
          </a:p>
          <a:p>
            <a:pPr marL="342900" indent="-342900">
              <a:buFont typeface="+mj-lt"/>
              <a:buAutoNum type="arabicPeriod"/>
            </a:pPr>
            <a:r>
              <a:rPr lang="el-GR" sz="1800" dirty="0">
                <a:latin typeface="Times New Roman" panose="02020603050405020304" pitchFamily="18" charset="0"/>
                <a:cs typeface="Times New Roman" panose="02020603050405020304" pitchFamily="18" charset="0"/>
              </a:rPr>
              <a:t>Την καταγραφή των 2</a:t>
            </a:r>
            <a:r>
              <a:rPr lang="en-US" sz="1800" dirty="0">
                <a:latin typeface="Times New Roman" panose="02020603050405020304" pitchFamily="18" charset="0"/>
                <a:cs typeface="Times New Roman" panose="02020603050405020304" pitchFamily="18" charset="0"/>
              </a:rPr>
              <a:t>D </a:t>
            </a:r>
            <a:r>
              <a:rPr lang="el-GR" sz="1800" dirty="0">
                <a:latin typeface="Times New Roman" panose="02020603050405020304" pitchFamily="18" charset="0"/>
                <a:cs typeface="Times New Roman" panose="02020603050405020304" pitchFamily="18" charset="0"/>
              </a:rPr>
              <a:t>τροχιών που διαγράφουν οι προνύμφες </a:t>
            </a:r>
            <a:r>
              <a:rPr lang="en-US" sz="1800" dirty="0">
                <a:latin typeface="Times New Roman" panose="02020603050405020304" pitchFamily="18" charset="0"/>
                <a:cs typeface="Times New Roman" panose="02020603050405020304" pitchFamily="18" charset="0"/>
              </a:rPr>
              <a:t>(</a:t>
            </a:r>
            <a:r>
              <a:rPr lang="en-US" sz="1800" dirty="0" err="1">
                <a:latin typeface="Times New Roman" panose="02020603050405020304" pitchFamily="18" charset="0"/>
                <a:cs typeface="Times New Roman" panose="02020603050405020304" pitchFamily="18" charset="0"/>
              </a:rPr>
              <a:t>larves</a:t>
            </a:r>
            <a:r>
              <a:rPr lang="en-US" sz="1800" dirty="0">
                <a:latin typeface="Times New Roman" panose="02020603050405020304" pitchFamily="18" charset="0"/>
                <a:cs typeface="Times New Roman" panose="02020603050405020304" pitchFamily="18" charset="0"/>
              </a:rPr>
              <a:t>) </a:t>
            </a:r>
            <a:r>
              <a:rPr lang="el-GR" sz="1800" dirty="0">
                <a:latin typeface="Times New Roman" panose="02020603050405020304" pitchFamily="18" charset="0"/>
                <a:cs typeface="Times New Roman" panose="02020603050405020304" pitchFamily="18" charset="0"/>
              </a:rPr>
              <a:t>κατά την κίνηση τους</a:t>
            </a:r>
          </a:p>
          <a:p>
            <a:pPr marL="342900" indent="-342900">
              <a:buFont typeface="+mj-lt"/>
              <a:buAutoNum type="arabicPeriod"/>
            </a:pPr>
            <a:r>
              <a:rPr lang="el-GR" sz="1800" dirty="0">
                <a:latin typeface="Times New Roman" panose="02020603050405020304" pitchFamily="18" charset="0"/>
                <a:cs typeface="Times New Roman" panose="02020603050405020304" pitchFamily="18" charset="0"/>
              </a:rPr>
              <a:t>Την μέση ταχύτητα του δείγματος των μυγών ή προνυμφών που έχουμε κάθε φορά στο φιαλίδιο (κατανομή των ταχυτήτων με τις οποίες κινούνται)</a:t>
            </a:r>
          </a:p>
          <a:p>
            <a:pPr algn="just"/>
            <a:endParaRPr lang="el-GR" sz="1800" dirty="0">
              <a:latin typeface="Times New Roman" panose="02020603050405020304" pitchFamily="18" charset="0"/>
              <a:cs typeface="Times New Roman" panose="02020603050405020304" pitchFamily="18" charset="0"/>
            </a:endParaRPr>
          </a:p>
        </p:txBody>
      </p:sp>
      <p:pic>
        <p:nvPicPr>
          <p:cNvPr id="4" name="Εικόνα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6559252" y="1369258"/>
            <a:ext cx="2808000" cy="2106000"/>
          </a:xfrm>
          <a:prstGeom prst="rect">
            <a:avLst/>
          </a:prstGeom>
        </p:spPr>
      </p:pic>
      <p:pic>
        <p:nvPicPr>
          <p:cNvPr id="5" name="Εικόνα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7229" y="3929401"/>
            <a:ext cx="2436104" cy="1710214"/>
          </a:xfrm>
          <a:prstGeom prst="rect">
            <a:avLst/>
          </a:prstGeom>
        </p:spPr>
      </p:pic>
    </p:spTree>
    <p:extLst>
      <p:ext uri="{BB962C8B-B14F-4D97-AF65-F5344CB8AC3E}">
        <p14:creationId xmlns:p14="http://schemas.microsoft.com/office/powerpoint/2010/main" val="17153930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Έλεγχος</a:t>
            </a:r>
            <a:endParaRPr lang="el-GR" dirty="0"/>
          </a:p>
        </p:txBody>
      </p:sp>
      <p:sp>
        <p:nvSpPr>
          <p:cNvPr id="3" name="Content Placeholder 2"/>
          <p:cNvSpPr>
            <a:spLocks noGrp="1"/>
          </p:cNvSpPr>
          <p:nvPr>
            <p:ph idx="1"/>
          </p:nvPr>
        </p:nvSpPr>
        <p:spPr>
          <a:xfrm>
            <a:off x="467544" y="1683074"/>
            <a:ext cx="8229600" cy="4525963"/>
          </a:xfrm>
        </p:spPr>
        <p:txBody>
          <a:bodyPr>
            <a:normAutofit/>
          </a:bodyPr>
          <a:lstStyle/>
          <a:p>
            <a:r>
              <a:rPr lang="el-GR" sz="2400" dirty="0" smtClean="0"/>
              <a:t>Απαίτηση για ελεγχόμενες μεταβολές θερμοκρασίας -&gt; ύπαρξη ελεγκτή στη διάταξη</a:t>
            </a:r>
          </a:p>
          <a:p>
            <a:pPr marL="0" indent="0">
              <a:buNone/>
            </a:pPr>
            <a:endParaRPr lang="el-GR" sz="2400" dirty="0"/>
          </a:p>
          <a:p>
            <a:r>
              <a:rPr lang="el-GR" sz="2400" dirty="0" smtClean="0"/>
              <a:t>Χρήση σε βιομηχανικής έκτασης λυοφιλοποιητές -&gt; υψηλό κόστος</a:t>
            </a:r>
            <a:endParaRPr lang="el-GR" sz="24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2" y="4077072"/>
            <a:ext cx="4127403"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57444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Σκοπός</a:t>
            </a:r>
            <a:endParaRPr lang="el-GR" dirty="0"/>
          </a:p>
        </p:txBody>
      </p:sp>
      <p:sp>
        <p:nvSpPr>
          <p:cNvPr id="3" name="Content Placeholder 2"/>
          <p:cNvSpPr>
            <a:spLocks noGrp="1"/>
          </p:cNvSpPr>
          <p:nvPr>
            <p:ph idx="1"/>
          </p:nvPr>
        </p:nvSpPr>
        <p:spPr/>
        <p:txBody>
          <a:bodyPr/>
          <a:lstStyle/>
          <a:p>
            <a:pPr marL="0" indent="0" algn="just">
              <a:buNone/>
            </a:pPr>
            <a:r>
              <a:rPr lang="el-GR" sz="2400" dirty="0" smtClean="0"/>
              <a:t>Ανάπτυξη ιδιοσυσκευής (</a:t>
            </a:r>
            <a:r>
              <a:rPr lang="en-US" sz="2400" dirty="0" smtClean="0"/>
              <a:t>hardware/software) </a:t>
            </a:r>
            <a:r>
              <a:rPr lang="el-GR" sz="2400" dirty="0" smtClean="0"/>
              <a:t>ελέγχου θερμοκρασίας</a:t>
            </a:r>
            <a:r>
              <a:rPr lang="en-US" sz="2400" dirty="0" smtClean="0"/>
              <a:t> </a:t>
            </a:r>
            <a:r>
              <a:rPr lang="el-GR" sz="2400" dirty="0" smtClean="0"/>
              <a:t>σε υπάρχον λυοφιλοποιητή.</a:t>
            </a:r>
          </a:p>
          <a:p>
            <a:pPr marL="0" indent="0" algn="just">
              <a:buNone/>
            </a:pPr>
            <a:endParaRPr lang="el-GR" sz="2400" dirty="0"/>
          </a:p>
          <a:p>
            <a:pPr marL="0" indent="0" algn="just">
              <a:buNone/>
            </a:pPr>
            <a:r>
              <a:rPr lang="el-GR" sz="2000" dirty="0" smtClean="0"/>
              <a:t>Απλή μορφής λυοφιλοποιητής -&gt; χρήση αντλίας θερμότητας </a:t>
            </a:r>
            <a:r>
              <a:rPr lang="en-US" sz="2000" dirty="0" err="1"/>
              <a:t>peltier</a:t>
            </a:r>
            <a:endParaRPr lang="el-GR" sz="2000" dirty="0"/>
          </a:p>
          <a:p>
            <a:pPr marL="0" indent="0" algn="just">
              <a:buNone/>
            </a:pPr>
            <a:r>
              <a:rPr lang="el-GR" sz="2400" dirty="0" smtClean="0"/>
              <a:t> </a:t>
            </a:r>
            <a:endParaRPr lang="el-GR" dirty="0" smtClean="0"/>
          </a:p>
          <a:p>
            <a:pPr marL="0" indent="0">
              <a:buNone/>
            </a:pPr>
            <a:r>
              <a:rPr lang="el-GR" sz="2000" dirty="0" smtClean="0"/>
              <a:t>Βρόχος ελέγχου</a:t>
            </a:r>
          </a:p>
          <a:p>
            <a:pPr algn="just"/>
            <a:r>
              <a:rPr lang="el-GR" sz="2000" dirty="0"/>
              <a:t>μ</a:t>
            </a:r>
            <a:r>
              <a:rPr lang="el-GR" sz="2000" dirty="0" smtClean="0"/>
              <a:t>έτρηση θερμοκρασίας, είσοδος ελεγκτή</a:t>
            </a:r>
          </a:p>
          <a:p>
            <a:pPr algn="just"/>
            <a:r>
              <a:rPr lang="el-GR" sz="2000" dirty="0"/>
              <a:t>υ</a:t>
            </a:r>
            <a:r>
              <a:rPr lang="el-GR" sz="2000" dirty="0" smtClean="0"/>
              <a:t>λοποίηση νόμου ελέγχου (θερμικό μοντέλο)</a:t>
            </a:r>
          </a:p>
          <a:p>
            <a:pPr algn="just"/>
            <a:r>
              <a:rPr lang="el-GR" sz="2000" dirty="0"/>
              <a:t>ρ</a:t>
            </a:r>
            <a:r>
              <a:rPr lang="el-GR" sz="2000" dirty="0" smtClean="0"/>
              <a:t>εύμα εισόδου (+/-) </a:t>
            </a:r>
            <a:r>
              <a:rPr lang="en-US" sz="2000" dirty="0" err="1" smtClean="0"/>
              <a:t>peltier</a:t>
            </a:r>
            <a:r>
              <a:rPr lang="en-US" sz="2000" dirty="0" smtClean="0"/>
              <a:t>, </a:t>
            </a:r>
            <a:r>
              <a:rPr lang="el-GR" sz="2000" dirty="0" smtClean="0"/>
              <a:t>έξοδος ελεγκτή</a:t>
            </a:r>
            <a:endParaRPr lang="el-GR" sz="20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651" y="3284984"/>
            <a:ext cx="1240752"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80487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16632"/>
            <a:ext cx="8892480" cy="4032447"/>
          </a:xfrm>
        </p:spPr>
        <p:txBody>
          <a:bodyPr>
            <a:normAutofit/>
          </a:bodyPr>
          <a:lstStyle/>
          <a:p>
            <a:r>
              <a:rPr lang="el-GR" sz="3600" dirty="0" smtClean="0"/>
              <a:t>Θ</a:t>
            </a:r>
            <a:r>
              <a:rPr lang="en-US" sz="3600" dirty="0" smtClean="0"/>
              <a:t>E</a:t>
            </a:r>
            <a:r>
              <a:rPr lang="el-GR" sz="3600" dirty="0" smtClean="0"/>
              <a:t>μα: </a:t>
            </a:r>
            <a:r>
              <a:rPr lang="en-US" sz="3600" dirty="0" smtClean="0"/>
              <a:t>3D printer for tissue</a:t>
            </a:r>
            <a:r>
              <a:rPr lang="el-GR" sz="3600" dirty="0" smtClean="0"/>
              <a:t> </a:t>
            </a:r>
            <a:r>
              <a:rPr lang="en-US" sz="3600" dirty="0" smtClean="0"/>
              <a:t>engineering </a:t>
            </a:r>
            <a:br>
              <a:rPr lang="en-US" sz="3600" dirty="0" smtClean="0"/>
            </a:br>
            <a:r>
              <a:rPr lang="el-GR" sz="2700" dirty="0" smtClean="0"/>
              <a:t>Ομ</a:t>
            </a:r>
            <a:r>
              <a:rPr lang="en-US" sz="2700" dirty="0" smtClean="0"/>
              <a:t>A</a:t>
            </a:r>
            <a:r>
              <a:rPr lang="el-GR" sz="2700" dirty="0" smtClean="0"/>
              <a:t>δα </a:t>
            </a:r>
            <a:r>
              <a:rPr lang="en-US" sz="2700" dirty="0" smtClean="0"/>
              <a:t>K9</a:t>
            </a:r>
            <a:r>
              <a:rPr lang="el-GR" sz="2700" dirty="0" smtClean="0"/>
              <a:t>:</a:t>
            </a:r>
            <a:r>
              <a:rPr lang="el-GR" sz="2400" dirty="0" smtClean="0"/>
              <a:t/>
            </a:r>
            <a:br>
              <a:rPr lang="el-GR" sz="2400" dirty="0" smtClean="0"/>
            </a:br>
            <a:r>
              <a:rPr lang="el-GR" sz="2400" dirty="0" smtClean="0"/>
              <a:t>Ιορδανιδησ Θεοχαρησ</a:t>
            </a:r>
            <a:br>
              <a:rPr lang="el-GR" sz="2400" dirty="0" smtClean="0"/>
            </a:br>
            <a:r>
              <a:rPr lang="el-GR" sz="2400" dirty="0"/>
              <a:t>Κοτσιρασ </a:t>
            </a:r>
            <a:r>
              <a:rPr lang="el-GR" sz="2400" dirty="0" smtClean="0"/>
              <a:t>Ηλιασ</a:t>
            </a:r>
            <a:br>
              <a:rPr lang="el-GR" sz="2400" dirty="0" smtClean="0"/>
            </a:br>
            <a:r>
              <a:rPr lang="el-GR" sz="2400" dirty="0"/>
              <a:t>μαντζοσ </a:t>
            </a:r>
            <a:r>
              <a:rPr lang="el-GR" sz="2400" dirty="0" smtClean="0"/>
              <a:t>αργυρησ</a:t>
            </a:r>
            <a:br>
              <a:rPr lang="el-GR" sz="2400" dirty="0" smtClean="0"/>
            </a:br>
            <a:r>
              <a:rPr lang="el-GR" sz="2400" dirty="0"/>
              <a:t>στεφοσ </a:t>
            </a:r>
            <a:r>
              <a:rPr lang="el-GR" sz="2400" dirty="0" smtClean="0"/>
              <a:t>Γιωργοσ</a:t>
            </a:r>
            <a:br>
              <a:rPr lang="el-GR" sz="2400" dirty="0" smtClean="0"/>
            </a:br>
            <a:r>
              <a:rPr lang="el-GR" sz="2400" dirty="0" smtClean="0"/>
              <a:t/>
            </a:r>
            <a:br>
              <a:rPr lang="el-GR" sz="2400" dirty="0" smtClean="0"/>
            </a:br>
            <a:r>
              <a:rPr lang="el-GR" sz="1800" b="0" dirty="0" smtClean="0"/>
              <a:t>Κατηγορ</a:t>
            </a:r>
            <a:r>
              <a:rPr lang="en-US" sz="1800" b="0" dirty="0" smtClean="0"/>
              <a:t>I</a:t>
            </a:r>
            <a:r>
              <a:rPr lang="el-GR" sz="1800" b="0" dirty="0" smtClean="0"/>
              <a:t>α: Κατασκευαστικ</a:t>
            </a:r>
            <a:r>
              <a:rPr lang="en-US" sz="1800" b="0" dirty="0" smtClean="0"/>
              <a:t>O</a:t>
            </a:r>
            <a:r>
              <a:rPr lang="el-GR" sz="1800" b="0" dirty="0" smtClean="0"/>
              <a:t/>
            </a:r>
            <a:br>
              <a:rPr lang="el-GR" sz="1800" b="0" dirty="0" smtClean="0"/>
            </a:br>
            <a:r>
              <a:rPr lang="en-US" sz="1800" b="0" dirty="0" smtClean="0"/>
              <a:t/>
            </a:r>
            <a:br>
              <a:rPr lang="en-US" sz="1800" b="0" dirty="0" smtClean="0"/>
            </a:br>
            <a:r>
              <a:rPr lang="el-GR" sz="1800" b="0" dirty="0" smtClean="0"/>
              <a:t>ΣΥΝΕΡΓΑΤΕΣ: </a:t>
            </a:r>
            <a:r>
              <a:rPr lang="el-GR" sz="1800" b="0" dirty="0" err="1" smtClean="0"/>
              <a:t>Νικο</a:t>
            </a:r>
            <a:r>
              <a:rPr lang="el-GR" sz="1800" dirty="0" err="1"/>
              <a:t>ς</a:t>
            </a:r>
            <a:r>
              <a:rPr lang="el-GR" sz="1800" b="0" dirty="0" smtClean="0"/>
              <a:t> </a:t>
            </a:r>
            <a:r>
              <a:rPr lang="el-GR" sz="1800" b="0" dirty="0" err="1" smtClean="0"/>
              <a:t>καβαλοπουλοσ</a:t>
            </a:r>
            <a:r>
              <a:rPr lang="el-GR" sz="1800" b="0" dirty="0" smtClean="0"/>
              <a:t/>
            </a:r>
            <a:br>
              <a:rPr lang="el-GR" sz="1800" b="0" dirty="0" smtClean="0"/>
            </a:br>
            <a:r>
              <a:rPr lang="el-GR" sz="1800" b="0" dirty="0" smtClean="0"/>
              <a:t>            </a:t>
            </a:r>
            <a:r>
              <a:rPr lang="en-US" sz="1800" b="0" dirty="0" err="1" smtClean="0"/>
              <a:t>alex</a:t>
            </a:r>
            <a:r>
              <a:rPr lang="en-US" sz="1800" b="0" dirty="0" smtClean="0"/>
              <a:t> </a:t>
            </a:r>
            <a:r>
              <a:rPr lang="en-US" sz="1800" b="0" dirty="0" err="1" smtClean="0"/>
              <a:t>polechuk</a:t>
            </a:r>
            <a:r>
              <a:rPr lang="el-GR" sz="1800" b="0" dirty="0" smtClean="0"/>
              <a:t>  </a:t>
            </a:r>
            <a:endParaRPr lang="el-GR" sz="1800" b="0" dirty="0"/>
          </a:p>
        </p:txBody>
      </p:sp>
      <p:pic>
        <p:nvPicPr>
          <p:cNvPr id="1027" name="Picture 3" descr="C:\Documents and Settings\Administrator\Επιφάνεια εργασίας\afti.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1262" y="4448148"/>
            <a:ext cx="3061178" cy="201131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Administrator\Επιφάνεια εργασίας\mut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450" y="2180562"/>
            <a:ext cx="2207514" cy="14408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Nikeforus\Desktop\Picture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149" y="4430287"/>
            <a:ext cx="2952328" cy="20470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0" y="13379"/>
            <a:ext cx="1464485" cy="784830"/>
          </a:xfrm>
          <a:prstGeom prst="rect">
            <a:avLst/>
          </a:prstGeom>
          <a:noFill/>
        </p:spPr>
        <p:txBody>
          <a:bodyPr wrap="square" rtlCol="0">
            <a:spAutoFit/>
          </a:bodyPr>
          <a:lstStyle/>
          <a:p>
            <a:r>
              <a:rPr lang="el-GR" sz="4500" dirty="0" smtClean="0"/>
              <a:t>Κ9</a:t>
            </a:r>
            <a:endParaRPr lang="el-GR" sz="4500" dirty="0"/>
          </a:p>
        </p:txBody>
      </p:sp>
    </p:spTree>
    <p:extLst>
      <p:ext uri="{BB962C8B-B14F-4D97-AF65-F5344CB8AC3E}">
        <p14:creationId xmlns:p14="http://schemas.microsoft.com/office/powerpoint/2010/main" val="36746460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44624"/>
            <a:ext cx="7772400" cy="720080"/>
          </a:xfrm>
        </p:spPr>
        <p:txBody>
          <a:bodyPr/>
          <a:lstStyle/>
          <a:p>
            <a:pPr algn="ctr"/>
            <a:r>
              <a:rPr lang="en-US" dirty="0" smtClean="0"/>
              <a:t>STATE OF THE ART</a:t>
            </a:r>
            <a:endParaRPr lang="en-US" dirty="0"/>
          </a:p>
        </p:txBody>
      </p:sp>
      <p:sp>
        <p:nvSpPr>
          <p:cNvPr id="3" name="Content Placeholder 2"/>
          <p:cNvSpPr>
            <a:spLocks noGrp="1"/>
          </p:cNvSpPr>
          <p:nvPr>
            <p:ph idx="1"/>
          </p:nvPr>
        </p:nvSpPr>
        <p:spPr>
          <a:xfrm>
            <a:off x="914400" y="764704"/>
            <a:ext cx="7772400" cy="1728192"/>
          </a:xfrm>
        </p:spPr>
        <p:txBody>
          <a:bodyPr>
            <a:normAutofit lnSpcReduction="10000"/>
          </a:bodyPr>
          <a:lstStyle/>
          <a:p>
            <a:pPr marL="68580" indent="0">
              <a:buNone/>
            </a:pPr>
            <a:r>
              <a:rPr lang="en-US" sz="1600" dirty="0" smtClean="0"/>
              <a:t>“Using </a:t>
            </a:r>
            <a:r>
              <a:rPr lang="en-US" sz="1600" dirty="0"/>
              <a:t>modified inkjet printers into 3d printers, scientists are producing three-dimensional living biological tissue. The printer cartridges are washed out and filled with a suspension of living cells and a "smart gel". Alternating patterns of the smart gel and living cells are printed using a standard print nozzle. The cells fuse together to form </a:t>
            </a:r>
            <a:r>
              <a:rPr lang="en-US" sz="1600" dirty="0" smtClean="0"/>
              <a:t>tissue. </a:t>
            </a:r>
            <a:r>
              <a:rPr lang="en-US" sz="1600" dirty="0"/>
              <a:t>When finished, the gel is cooled and </a:t>
            </a:r>
            <a:r>
              <a:rPr lang="en-US" sz="1600" dirty="0" smtClean="0"/>
              <a:t>washed </a:t>
            </a:r>
            <a:r>
              <a:rPr lang="en-US" sz="1600" dirty="0"/>
              <a:t>away, leaving behind only the live cells</a:t>
            </a:r>
            <a:r>
              <a:rPr lang="en-US" sz="1600" dirty="0" smtClean="0"/>
              <a:t>.’’</a:t>
            </a:r>
          </a:p>
          <a:p>
            <a:r>
              <a:rPr lang="en-US" sz="1600" dirty="0"/>
              <a:t>Boland T, </a:t>
            </a:r>
            <a:r>
              <a:rPr lang="en-US" sz="1600" dirty="0" err="1"/>
              <a:t>Mironov</a:t>
            </a:r>
            <a:r>
              <a:rPr lang="en-US" sz="1600" dirty="0"/>
              <a:t> V, </a:t>
            </a:r>
            <a:r>
              <a:rPr lang="en-US" sz="1600" dirty="0" err="1"/>
              <a:t>Gutowska</a:t>
            </a:r>
            <a:r>
              <a:rPr lang="en-US" sz="1600" dirty="0"/>
              <a:t> A, Roth EA, </a:t>
            </a:r>
            <a:r>
              <a:rPr lang="en-US" sz="1600" dirty="0" err="1"/>
              <a:t>Markwald</a:t>
            </a:r>
            <a:r>
              <a:rPr lang="en-US" sz="1600" dirty="0"/>
              <a:t> RR (2003). "Cell and organ printing 2: Fusion of cell aggregates in three-dimensional </a:t>
            </a:r>
            <a:r>
              <a:rPr lang="en-US" sz="1600" dirty="0" smtClean="0"/>
              <a:t>gels“</a:t>
            </a:r>
          </a:p>
          <a:p>
            <a:endParaRPr lang="en-US" sz="1600" dirty="0"/>
          </a:p>
          <a:p>
            <a:pPr marL="68580" indent="0">
              <a:buNone/>
            </a:pPr>
            <a:endParaRPr lang="en-US" sz="1600" dirty="0"/>
          </a:p>
        </p:txBody>
      </p:sp>
      <p:pic>
        <p:nvPicPr>
          <p:cNvPr id="1026" name="Picture 2" descr="C:\Users\Nikeforus\Desktop\Biomech\Organov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3690" y="2996952"/>
            <a:ext cx="4896544" cy="3758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5889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2238" y="0"/>
            <a:ext cx="7772400" cy="914400"/>
          </a:xfrm>
        </p:spPr>
        <p:txBody>
          <a:bodyPr/>
          <a:lstStyle/>
          <a:p>
            <a:pPr algn="ctr"/>
            <a:r>
              <a:rPr lang="en-US" dirty="0"/>
              <a:t>STATE OF THE ART</a:t>
            </a:r>
          </a:p>
        </p:txBody>
      </p:sp>
      <p:sp>
        <p:nvSpPr>
          <p:cNvPr id="3" name="Content Placeholder 2"/>
          <p:cNvSpPr>
            <a:spLocks noGrp="1"/>
          </p:cNvSpPr>
          <p:nvPr>
            <p:ph idx="1"/>
          </p:nvPr>
        </p:nvSpPr>
        <p:spPr>
          <a:xfrm>
            <a:off x="922238" y="3501008"/>
            <a:ext cx="7772400" cy="3168352"/>
          </a:xfrm>
        </p:spPr>
        <p:txBody>
          <a:bodyPr>
            <a:normAutofit fontScale="92500" lnSpcReduction="10000"/>
          </a:bodyPr>
          <a:lstStyle/>
          <a:p>
            <a:pPr>
              <a:buAutoNum type="alphaLcParenBoth"/>
            </a:pPr>
            <a:r>
              <a:rPr lang="en-US" sz="1600" dirty="0" smtClean="0"/>
              <a:t>Thermal </a:t>
            </a:r>
            <a:r>
              <a:rPr lang="en-US" sz="1600" dirty="0"/>
              <a:t>inkjet printers electrically heat the </a:t>
            </a:r>
            <a:r>
              <a:rPr lang="en-US" sz="1600" dirty="0" err="1"/>
              <a:t>printhead</a:t>
            </a:r>
            <a:r>
              <a:rPr lang="en-US" sz="1600" dirty="0"/>
              <a:t> to produce air-pressure pulses that force droplets from the nozzle, whereas acoustic printers use pulses formed by piezoelectric or ultrasound pressure. </a:t>
            </a:r>
            <a:endParaRPr lang="en-US" sz="1600" dirty="0" smtClean="0"/>
          </a:p>
          <a:p>
            <a:pPr>
              <a:buAutoNum type="alphaLcParenBoth"/>
            </a:pPr>
            <a:r>
              <a:rPr lang="en-US" sz="1600" dirty="0" err="1" smtClean="0"/>
              <a:t>Microextrusion</a:t>
            </a:r>
            <a:r>
              <a:rPr lang="en-US" sz="1600" dirty="0" smtClean="0"/>
              <a:t> </a:t>
            </a:r>
            <a:r>
              <a:rPr lang="en-US" sz="1600" dirty="0"/>
              <a:t>printers use pneumatic or mechanical (piston or screw) dispensing systems to extrude continuous beads of material and/or cells</a:t>
            </a:r>
            <a:r>
              <a:rPr lang="en-US" sz="1600" dirty="0" smtClean="0"/>
              <a:t>.</a:t>
            </a:r>
          </a:p>
          <a:p>
            <a:pPr>
              <a:buAutoNum type="alphaLcParenBoth"/>
            </a:pPr>
            <a:r>
              <a:rPr lang="en-US" sz="1600" dirty="0" smtClean="0"/>
              <a:t>Laser-assisted </a:t>
            </a:r>
            <a:r>
              <a:rPr lang="en-US" sz="1600" dirty="0"/>
              <a:t>printers use lasers focused on an absorbing substrate to generate pressures that propel cell-containing materials onto a collector substrate</a:t>
            </a:r>
            <a:r>
              <a:rPr lang="en-US" sz="1600" dirty="0" smtClean="0"/>
              <a:t>.</a:t>
            </a:r>
          </a:p>
          <a:p>
            <a:pPr marL="68580" indent="0">
              <a:buNone/>
            </a:pPr>
            <a:endParaRPr lang="en-US" sz="1600" dirty="0" smtClean="0"/>
          </a:p>
          <a:p>
            <a:pPr marL="68580" indent="0">
              <a:buNone/>
            </a:pPr>
            <a:r>
              <a:rPr lang="en-US" sz="1600" dirty="0" smtClean="0"/>
              <a:t>Leader:</a:t>
            </a:r>
          </a:p>
          <a:p>
            <a:pPr marL="68580" indent="0">
              <a:buNone/>
            </a:pPr>
            <a:r>
              <a:rPr lang="en-US" sz="1600" b="1" dirty="0" err="1" smtClean="0"/>
              <a:t>Organovo</a:t>
            </a:r>
            <a:endParaRPr lang="en-US" sz="1600" b="1" dirty="0" smtClean="0"/>
          </a:p>
          <a:p>
            <a:r>
              <a:rPr lang="en-US" sz="1200" dirty="0"/>
              <a:t>Ink-jet Printing of Viable Cells patented by Dr</a:t>
            </a:r>
            <a:r>
              <a:rPr lang="en-US" sz="1200" dirty="0" smtClean="0"/>
              <a:t>. Thomas Boland at Clemson University</a:t>
            </a:r>
          </a:p>
          <a:p>
            <a:r>
              <a:rPr lang="en-US" sz="1200" dirty="0"/>
              <a:t>Partners With Autodesk Research to Develop 3D </a:t>
            </a:r>
            <a:r>
              <a:rPr lang="en-US" sz="1200" dirty="0" err="1"/>
              <a:t>Bioprinting</a:t>
            </a:r>
            <a:r>
              <a:rPr lang="en-US" sz="1200" dirty="0"/>
              <a:t> Software</a:t>
            </a:r>
          </a:p>
          <a:p>
            <a:pPr marL="68580" indent="0">
              <a:buNone/>
            </a:pPr>
            <a:endParaRPr lang="en-US" sz="1600" dirty="0"/>
          </a:p>
        </p:txBody>
      </p:sp>
      <p:pic>
        <p:nvPicPr>
          <p:cNvPr id="2051" name="Picture 3" descr="C:\Users\Nikeforus\Desktop\Biomech\nbt.2958-F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24744"/>
            <a:ext cx="8249741" cy="211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9482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531672" cy="914400"/>
          </a:xfrm>
        </p:spPr>
        <p:txBody>
          <a:bodyPr/>
          <a:lstStyle/>
          <a:p>
            <a:r>
              <a:rPr lang="en-US" sz="3100" dirty="0" smtClean="0"/>
              <a:t>HANDHELD PRINTER REVIEW AND MECHANIZATION</a:t>
            </a:r>
            <a:endParaRPr lang="en-US" sz="3100" dirty="0"/>
          </a:p>
        </p:txBody>
      </p:sp>
      <p:sp>
        <p:nvSpPr>
          <p:cNvPr id="6" name="Text Placeholder 5"/>
          <p:cNvSpPr>
            <a:spLocks noGrp="1"/>
          </p:cNvSpPr>
          <p:nvPr>
            <p:ph type="body" idx="1"/>
          </p:nvPr>
        </p:nvSpPr>
        <p:spPr>
          <a:xfrm>
            <a:off x="457200" y="1556792"/>
            <a:ext cx="4040188" cy="2088232"/>
          </a:xfrm>
        </p:spPr>
        <p:txBody>
          <a:bodyPr>
            <a:normAutofit fontScale="62500" lnSpcReduction="20000"/>
          </a:bodyPr>
          <a:lstStyle/>
          <a:p>
            <a:r>
              <a:rPr lang="en-US" sz="2900" dirty="0"/>
              <a:t>Sodium Alginate polymerization with Calcium </a:t>
            </a:r>
            <a:r>
              <a:rPr lang="en-US" sz="2900" dirty="0" smtClean="0"/>
              <a:t>Chloride handheld prototype</a:t>
            </a:r>
          </a:p>
          <a:p>
            <a:r>
              <a:rPr lang="en-US" dirty="0" smtClean="0">
                <a:solidFill>
                  <a:schemeClr val="tx1"/>
                </a:solidFill>
              </a:rPr>
              <a:t>Issues: </a:t>
            </a:r>
          </a:p>
          <a:p>
            <a:pPr marL="416052" indent="-342900">
              <a:buFont typeface="Arial" pitchFamily="34" charset="0"/>
              <a:buChar char="•"/>
            </a:pPr>
            <a:r>
              <a:rPr lang="en-US" dirty="0" smtClean="0">
                <a:solidFill>
                  <a:schemeClr val="tx1"/>
                </a:solidFill>
              </a:rPr>
              <a:t>Nozzle </a:t>
            </a:r>
          </a:p>
          <a:p>
            <a:pPr marL="416052" indent="-342900">
              <a:buFont typeface="Arial" pitchFamily="34" charset="0"/>
              <a:buChar char="•"/>
            </a:pPr>
            <a:r>
              <a:rPr lang="en-US" dirty="0" smtClean="0">
                <a:solidFill>
                  <a:schemeClr val="tx1"/>
                </a:solidFill>
              </a:rPr>
              <a:t>Dimension and Mechanical tolerances</a:t>
            </a:r>
          </a:p>
          <a:p>
            <a:pPr marL="416052" indent="-342900">
              <a:buFont typeface="Arial" pitchFamily="34" charset="0"/>
              <a:buChar char="•"/>
            </a:pPr>
            <a:r>
              <a:rPr lang="en-US" dirty="0" smtClean="0">
                <a:solidFill>
                  <a:schemeClr val="tx1"/>
                </a:solidFill>
              </a:rPr>
              <a:t>Not adapted as a cartridge in a xyz printer</a:t>
            </a:r>
            <a:endParaRPr lang="en-US" dirty="0">
              <a:solidFill>
                <a:schemeClr val="tx1"/>
              </a:solidFill>
            </a:endParaRPr>
          </a:p>
        </p:txBody>
      </p:sp>
      <p:sp>
        <p:nvSpPr>
          <p:cNvPr id="7" name="Text Placeholder 6"/>
          <p:cNvSpPr>
            <a:spLocks noGrp="1"/>
          </p:cNvSpPr>
          <p:nvPr>
            <p:ph type="body" sz="half" idx="3"/>
          </p:nvPr>
        </p:nvSpPr>
        <p:spPr>
          <a:xfrm>
            <a:off x="4644008" y="1412776"/>
            <a:ext cx="4041775" cy="1944216"/>
          </a:xfrm>
        </p:spPr>
        <p:txBody>
          <a:bodyPr>
            <a:normAutofit/>
          </a:bodyPr>
          <a:lstStyle/>
          <a:p>
            <a:r>
              <a:rPr lang="en-US" sz="1900" dirty="0" smtClean="0"/>
              <a:t>Targets:</a:t>
            </a:r>
          </a:p>
          <a:p>
            <a:pPr marL="416052" indent="-342900">
              <a:buFont typeface="Arial" pitchFamily="34" charset="0"/>
              <a:buChar char="•"/>
            </a:pPr>
            <a:r>
              <a:rPr lang="en-US" sz="1500" dirty="0" smtClean="0">
                <a:solidFill>
                  <a:schemeClr val="tx1"/>
                </a:solidFill>
              </a:rPr>
              <a:t>Primary – Building the 3d printer and integrating existing delivery system</a:t>
            </a:r>
          </a:p>
          <a:p>
            <a:pPr marL="416052" indent="-342900">
              <a:buFont typeface="Arial" pitchFamily="34" charset="0"/>
              <a:buChar char="•"/>
            </a:pPr>
            <a:r>
              <a:rPr lang="en-US" sz="1500" dirty="0" smtClean="0">
                <a:solidFill>
                  <a:schemeClr val="tx1"/>
                </a:solidFill>
              </a:rPr>
              <a:t>Secondary – Improved cartridge variant (re-engineered if needed and time allows)</a:t>
            </a:r>
          </a:p>
        </p:txBody>
      </p:sp>
      <p:pic>
        <p:nvPicPr>
          <p:cNvPr id="3074" name="Picture 2" descr="C:\Users\Nikeforus\Desktop\Biomech\vioiatriki-hh37.jpg"/>
          <p:cNvPicPr>
            <a:picLocks noGrp="1" noChangeAspect="1" noChangeArrowheads="1"/>
          </p:cNvPicPr>
          <p:nvPr>
            <p:ph sz="quarter" idx="2"/>
          </p:nvPr>
        </p:nvPicPr>
        <p:blipFill>
          <a:blip r:embed="rId2" cstate="print">
            <a:extLst>
              <a:ext uri="{28A0092B-C50C-407E-A947-70E740481C1C}">
                <a14:useLocalDpi xmlns:a14="http://schemas.microsoft.com/office/drawing/2010/main" val="0"/>
              </a:ext>
            </a:extLst>
          </a:blip>
          <a:stretch>
            <a:fillRect/>
          </a:stretch>
        </p:blipFill>
        <p:spPr bwMode="auto">
          <a:xfrm>
            <a:off x="467544" y="3717032"/>
            <a:ext cx="4040188" cy="269239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Nikeforus\Desktop\Biomech\3d-printer.jp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788024" y="3717032"/>
            <a:ext cx="4224468"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793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756968" y="1077223"/>
            <a:ext cx="8052646" cy="1389770"/>
          </a:xfrm>
        </p:spPr>
        <p:txBody>
          <a:bodyPr>
            <a:normAutofit fontScale="90000"/>
          </a:bodyPr>
          <a:lstStyle/>
          <a:p>
            <a:pPr algn="ctr"/>
            <a:r>
              <a:rPr lang="en-US" sz="4900" dirty="0" smtClean="0"/>
              <a:t>DESIGN</a:t>
            </a:r>
            <a:r>
              <a:rPr lang="en-US" dirty="0" smtClean="0"/>
              <a:t> </a:t>
            </a:r>
            <a:r>
              <a:rPr lang="en-US" sz="4900" dirty="0" smtClean="0"/>
              <a:t>OF A MICROFLUIDIC PARAMAGNETIC MIXING DEVICE</a:t>
            </a:r>
            <a:endParaRPr lang="el-GR" dirty="0"/>
          </a:p>
        </p:txBody>
      </p:sp>
      <p:sp>
        <p:nvSpPr>
          <p:cNvPr id="3" name="Υπότιτλος 2"/>
          <p:cNvSpPr>
            <a:spLocks noGrp="1"/>
          </p:cNvSpPr>
          <p:nvPr>
            <p:ph type="subTitle" idx="1"/>
          </p:nvPr>
        </p:nvSpPr>
        <p:spPr>
          <a:xfrm>
            <a:off x="944269" y="2705919"/>
            <a:ext cx="7931447" cy="490007"/>
          </a:xfrm>
        </p:spPr>
        <p:txBody>
          <a:bodyPr>
            <a:noAutofit/>
          </a:bodyPr>
          <a:lstStyle/>
          <a:p>
            <a:r>
              <a:rPr lang="en-US" sz="2100" dirty="0"/>
              <a:t>Goal: Minute scale device for the mixing of biological fluids</a:t>
            </a:r>
            <a:endParaRPr lang="el-GR" sz="2100" dirty="0"/>
          </a:p>
        </p:txBody>
      </p:sp>
      <p:sp>
        <p:nvSpPr>
          <p:cNvPr id="4" name="Υπότιτλος 2"/>
          <p:cNvSpPr txBox="1">
            <a:spLocks/>
          </p:cNvSpPr>
          <p:nvPr/>
        </p:nvSpPr>
        <p:spPr>
          <a:xfrm>
            <a:off x="1784479" y="3197165"/>
            <a:ext cx="6251027" cy="1224951"/>
          </a:xfrm>
          <a:prstGeom prst="rect">
            <a:avLst/>
          </a:prstGeom>
        </p:spPr>
        <p:txBody>
          <a:bodyPr vert="horz" lIns="68580" tIns="34290" rIns="68580" bIns="3429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endParaRPr lang="el-GR" sz="1350" dirty="0"/>
          </a:p>
        </p:txBody>
      </p:sp>
      <p:sp>
        <p:nvSpPr>
          <p:cNvPr id="5" name="Υπότιτλος 2"/>
          <p:cNvSpPr txBox="1">
            <a:spLocks/>
          </p:cNvSpPr>
          <p:nvPr/>
        </p:nvSpPr>
        <p:spPr>
          <a:xfrm>
            <a:off x="5991045" y="5151049"/>
            <a:ext cx="3135704" cy="815196"/>
          </a:xfrm>
          <a:prstGeom prst="rect">
            <a:avLst/>
          </a:prstGeom>
        </p:spPr>
        <p:txBody>
          <a:bodyPr vert="horz" lIns="68580" tIns="34290" rIns="68580" bIns="34290" rtlCol="0" anchor="t">
            <a:normAutofit fontScale="92500" lnSpcReduction="2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US" sz="1350" dirty="0">
                <a:solidFill>
                  <a:schemeClr val="tx1"/>
                </a:solidFill>
              </a:rPr>
              <a:t>Papanagiotou Dimitrios</a:t>
            </a:r>
            <a:r>
              <a:rPr lang="el-GR" sz="1350" dirty="0">
                <a:solidFill>
                  <a:schemeClr val="tx1"/>
                </a:solidFill>
              </a:rPr>
              <a:t> </a:t>
            </a:r>
            <a:r>
              <a:rPr lang="en-US" sz="1350" dirty="0">
                <a:solidFill>
                  <a:schemeClr val="tx1"/>
                </a:solidFill>
              </a:rPr>
              <a:t>-</a:t>
            </a:r>
            <a:r>
              <a:rPr lang="el-GR" sz="1350" dirty="0">
                <a:solidFill>
                  <a:schemeClr val="tx1"/>
                </a:solidFill>
              </a:rPr>
              <a:t> </a:t>
            </a:r>
            <a:r>
              <a:rPr lang="en-US" sz="1350" dirty="0">
                <a:solidFill>
                  <a:schemeClr val="tx1"/>
                </a:solidFill>
              </a:rPr>
              <a:t>Lykourgos </a:t>
            </a:r>
          </a:p>
          <a:p>
            <a:r>
              <a:rPr lang="en-US" sz="1350" dirty="0">
                <a:solidFill>
                  <a:schemeClr val="tx1"/>
                </a:solidFill>
              </a:rPr>
              <a:t>Tzannetos Panagiotis</a:t>
            </a:r>
            <a:r>
              <a:rPr lang="el-GR" sz="1350" dirty="0">
                <a:solidFill>
                  <a:schemeClr val="tx1"/>
                </a:solidFill>
              </a:rPr>
              <a:t> </a:t>
            </a:r>
            <a:r>
              <a:rPr lang="en-US" sz="1350" dirty="0">
                <a:solidFill>
                  <a:schemeClr val="tx1"/>
                </a:solidFill>
              </a:rPr>
              <a:t>-</a:t>
            </a:r>
            <a:r>
              <a:rPr lang="el-GR" sz="1350" dirty="0">
                <a:solidFill>
                  <a:schemeClr val="tx1"/>
                </a:solidFill>
              </a:rPr>
              <a:t> </a:t>
            </a:r>
            <a:r>
              <a:rPr lang="en-US" sz="1350" dirty="0">
                <a:solidFill>
                  <a:schemeClr val="tx1"/>
                </a:solidFill>
              </a:rPr>
              <a:t>Georgios</a:t>
            </a:r>
          </a:p>
          <a:p>
            <a:r>
              <a:rPr lang="en-US" sz="1350" dirty="0">
                <a:solidFill>
                  <a:schemeClr val="tx1"/>
                </a:solidFill>
              </a:rPr>
              <a:t>Tsiantas Theofanis</a:t>
            </a:r>
            <a:endParaRPr lang="el-GR" sz="1350" dirty="0">
              <a:solidFill>
                <a:schemeClr val="tx1"/>
              </a:solidFill>
            </a:endParaRPr>
          </a:p>
        </p:txBody>
      </p:sp>
      <p:sp>
        <p:nvSpPr>
          <p:cNvPr id="6" name="Υπότιτλος 2"/>
          <p:cNvSpPr txBox="1">
            <a:spLocks/>
          </p:cNvSpPr>
          <p:nvPr/>
        </p:nvSpPr>
        <p:spPr>
          <a:xfrm>
            <a:off x="817567" y="3434851"/>
            <a:ext cx="7931447" cy="490007"/>
          </a:xfrm>
          <a:prstGeom prst="rect">
            <a:avLst/>
          </a:prstGeom>
        </p:spPr>
        <p:txBody>
          <a:bodyPr vert="horz" lIns="68580" tIns="34290" rIns="68580" bIns="34290" rtlCol="0" anchor="t">
            <a:no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r>
              <a:rPr lang="en-US" sz="2100" dirty="0">
                <a:solidFill>
                  <a:schemeClr val="tx1"/>
                </a:solidFill>
              </a:rPr>
              <a:t>State of the art implementation?</a:t>
            </a:r>
            <a:endParaRPr lang="el-GR" sz="2100" dirty="0">
              <a:solidFill>
                <a:schemeClr val="tx1"/>
              </a:solidFill>
            </a:endParaRPr>
          </a:p>
        </p:txBody>
      </p:sp>
      <p:sp>
        <p:nvSpPr>
          <p:cNvPr id="7" name="TextBox 6"/>
          <p:cNvSpPr txBox="1"/>
          <p:nvPr/>
        </p:nvSpPr>
        <p:spPr>
          <a:xfrm>
            <a:off x="0" y="13379"/>
            <a:ext cx="1464485" cy="784830"/>
          </a:xfrm>
          <a:prstGeom prst="rect">
            <a:avLst/>
          </a:prstGeom>
          <a:noFill/>
        </p:spPr>
        <p:txBody>
          <a:bodyPr wrap="square" rtlCol="0">
            <a:spAutoFit/>
          </a:bodyPr>
          <a:lstStyle/>
          <a:p>
            <a:r>
              <a:rPr lang="el-GR" sz="4500" dirty="0" smtClean="0"/>
              <a:t>Κ10</a:t>
            </a:r>
            <a:endParaRPr lang="el-GR" sz="4500" dirty="0"/>
          </a:p>
        </p:txBody>
      </p:sp>
    </p:spTree>
    <p:extLst>
      <p:ext uri="{BB962C8B-B14F-4D97-AF65-F5344CB8AC3E}">
        <p14:creationId xmlns:p14="http://schemas.microsoft.com/office/powerpoint/2010/main" val="218175136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941909" y="1316607"/>
            <a:ext cx="1584138" cy="1125747"/>
          </a:xfrm>
        </p:spPr>
        <p:txBody>
          <a:bodyPr>
            <a:normAutofit fontScale="55000" lnSpcReduction="20000"/>
          </a:bodyPr>
          <a:lstStyle/>
          <a:p>
            <a:r>
              <a:rPr lang="en-US" dirty="0" smtClean="0"/>
              <a:t>Active mixing</a:t>
            </a:r>
          </a:p>
          <a:p>
            <a:pPr marL="0" indent="0">
              <a:buNone/>
            </a:pPr>
            <a:r>
              <a:rPr lang="en-US" dirty="0" smtClean="0"/>
              <a:t>Use of externa</a:t>
            </a:r>
            <a:r>
              <a:rPr lang="en-US" dirty="0"/>
              <a:t>l</a:t>
            </a:r>
            <a:r>
              <a:rPr lang="en-US" dirty="0" smtClean="0"/>
              <a:t> source of energy</a:t>
            </a:r>
          </a:p>
          <a:p>
            <a:pPr marL="0" indent="0">
              <a:buNone/>
            </a:pPr>
            <a:endParaRPr lang="en-US" dirty="0" smtClean="0"/>
          </a:p>
        </p:txBody>
      </p:sp>
      <p:sp>
        <p:nvSpPr>
          <p:cNvPr id="8" name="Θέση περιεχομένου 2"/>
          <p:cNvSpPr txBox="1">
            <a:spLocks/>
          </p:cNvSpPr>
          <p:nvPr/>
        </p:nvSpPr>
        <p:spPr>
          <a:xfrm>
            <a:off x="4314173" y="1316607"/>
            <a:ext cx="3617816" cy="1921534"/>
          </a:xfrm>
          <a:prstGeom prst="rect">
            <a:avLst/>
          </a:prstGeom>
          <a:ln>
            <a:solidFill>
              <a:schemeClr val="tx1"/>
            </a:solidFill>
          </a:ln>
        </p:spPr>
        <p:txBody>
          <a:bodyPr vert="horz" lIns="68580" tIns="34290" rIns="68580" bIns="34290" rtlCol="0">
            <a:normAutofit fontScale="700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1350" dirty="0"/>
              <a:t>Acoustic / Ultrasonic</a:t>
            </a:r>
          </a:p>
          <a:p>
            <a:r>
              <a:rPr lang="en-US" sz="1350" dirty="0" err="1"/>
              <a:t>Dielectrophoretic</a:t>
            </a:r>
            <a:r>
              <a:rPr lang="en-US" sz="1350" dirty="0"/>
              <a:t> Force Actuation</a:t>
            </a:r>
          </a:p>
          <a:p>
            <a:r>
              <a:rPr lang="en-US" sz="1350" dirty="0" err="1"/>
              <a:t>Electrokinetic</a:t>
            </a:r>
            <a:r>
              <a:rPr lang="en-US" sz="1350" dirty="0"/>
              <a:t> Time-Pulsed Actuation</a:t>
            </a:r>
          </a:p>
          <a:p>
            <a:r>
              <a:rPr lang="en-US" sz="1350" dirty="0"/>
              <a:t>Pressure </a:t>
            </a:r>
            <a:r>
              <a:rPr lang="en-US" sz="1350" dirty="0" err="1"/>
              <a:t>Pertubation</a:t>
            </a:r>
            <a:endParaRPr lang="en-US" sz="1350" dirty="0"/>
          </a:p>
          <a:p>
            <a:r>
              <a:rPr lang="en-US" sz="1350" dirty="0" err="1"/>
              <a:t>Electrohydronamic</a:t>
            </a:r>
            <a:r>
              <a:rPr lang="en-US" sz="1350" dirty="0"/>
              <a:t> (EHD) Force</a:t>
            </a:r>
          </a:p>
          <a:p>
            <a:r>
              <a:rPr lang="en-US" sz="1350" dirty="0"/>
              <a:t>Thermal Actuation</a:t>
            </a:r>
          </a:p>
          <a:p>
            <a:r>
              <a:rPr lang="en-US" sz="1350" dirty="0"/>
              <a:t>Magneto-</a:t>
            </a:r>
            <a:r>
              <a:rPr lang="en-US" sz="1350" dirty="0" err="1"/>
              <a:t>Hydronamic</a:t>
            </a:r>
            <a:r>
              <a:rPr lang="en-US" sz="1350" dirty="0"/>
              <a:t> Flow</a:t>
            </a:r>
          </a:p>
          <a:p>
            <a:r>
              <a:rPr lang="en-US" sz="1350" dirty="0" err="1"/>
              <a:t>Elektrokinetic</a:t>
            </a:r>
            <a:r>
              <a:rPr lang="en-US" sz="1350" dirty="0"/>
              <a:t> Instability </a:t>
            </a:r>
          </a:p>
          <a:p>
            <a:endParaRPr lang="en-US" sz="1350" dirty="0"/>
          </a:p>
          <a:p>
            <a:pPr marL="0" indent="0">
              <a:buNone/>
            </a:pPr>
            <a:endParaRPr lang="en-US" sz="1350" dirty="0"/>
          </a:p>
          <a:p>
            <a:pPr marL="0" indent="0">
              <a:buNone/>
            </a:pPr>
            <a:endParaRPr lang="en-US" sz="1350" dirty="0"/>
          </a:p>
        </p:txBody>
      </p:sp>
      <p:cxnSp>
        <p:nvCxnSpPr>
          <p:cNvPr id="10" name="Ευθύγραμμο βέλος σύνδεσης 9"/>
          <p:cNvCxnSpPr>
            <a:stCxn id="3" idx="3"/>
            <a:endCxn id="8" idx="1"/>
          </p:cNvCxnSpPr>
          <p:nvPr/>
        </p:nvCxnSpPr>
        <p:spPr>
          <a:xfrm>
            <a:off x="3526047" y="1879481"/>
            <a:ext cx="788126" cy="3978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Θέση περιεχομένου 2"/>
          <p:cNvSpPr txBox="1">
            <a:spLocks/>
          </p:cNvSpPr>
          <p:nvPr/>
        </p:nvSpPr>
        <p:spPr>
          <a:xfrm>
            <a:off x="1941909" y="3238140"/>
            <a:ext cx="1584138" cy="1035171"/>
          </a:xfrm>
          <a:prstGeom prst="rect">
            <a:avLst/>
          </a:prstGeom>
        </p:spPr>
        <p:txBody>
          <a:bodyPr vert="horz" lIns="68580" tIns="34290" rIns="68580" bIns="3429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1350" dirty="0"/>
              <a:t>Passive mixing</a:t>
            </a:r>
          </a:p>
          <a:p>
            <a:pPr marL="0" indent="0">
              <a:buNone/>
            </a:pPr>
            <a:r>
              <a:rPr lang="en-US" sz="1350" dirty="0"/>
              <a:t>Supply power to maintain only a steady flow </a:t>
            </a:r>
          </a:p>
          <a:p>
            <a:pPr marL="0" indent="0">
              <a:buNone/>
            </a:pPr>
            <a:endParaRPr lang="en-US" sz="1350" dirty="0"/>
          </a:p>
          <a:p>
            <a:pPr marL="0" indent="0">
              <a:buNone/>
            </a:pPr>
            <a:endParaRPr lang="en-US" sz="1350" dirty="0"/>
          </a:p>
        </p:txBody>
      </p:sp>
      <p:sp>
        <p:nvSpPr>
          <p:cNvPr id="18" name="Θέση περιεχομένου 2"/>
          <p:cNvSpPr txBox="1">
            <a:spLocks/>
          </p:cNvSpPr>
          <p:nvPr/>
        </p:nvSpPr>
        <p:spPr>
          <a:xfrm>
            <a:off x="4314172" y="3270490"/>
            <a:ext cx="3617816" cy="2005643"/>
          </a:xfrm>
          <a:prstGeom prst="rect">
            <a:avLst/>
          </a:prstGeom>
          <a:ln>
            <a:solidFill>
              <a:schemeClr val="tx1"/>
            </a:solidFill>
          </a:ln>
        </p:spPr>
        <p:txBody>
          <a:bodyPr vert="horz" lIns="68580" tIns="34290" rIns="68580" bIns="34290" rtlCol="0">
            <a:normAutofit fontScale="77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1350" dirty="0"/>
              <a:t>Lamination</a:t>
            </a:r>
          </a:p>
          <a:p>
            <a:r>
              <a:rPr lang="en-US" sz="1350" dirty="0"/>
              <a:t>Intersecting Channels </a:t>
            </a:r>
          </a:p>
          <a:p>
            <a:r>
              <a:rPr lang="en-US" sz="1350" dirty="0"/>
              <a:t>Zigzag Channels</a:t>
            </a:r>
          </a:p>
          <a:p>
            <a:r>
              <a:rPr lang="en-US" sz="1350" dirty="0"/>
              <a:t>Three-dimensional </a:t>
            </a:r>
            <a:r>
              <a:rPr lang="en-US" sz="1350" dirty="0" err="1"/>
              <a:t>Serpatine</a:t>
            </a:r>
            <a:r>
              <a:rPr lang="en-US" sz="1350" dirty="0"/>
              <a:t> Structures</a:t>
            </a:r>
          </a:p>
          <a:p>
            <a:r>
              <a:rPr lang="en-US" sz="1350" dirty="0"/>
              <a:t>Embedded Barriers</a:t>
            </a:r>
          </a:p>
          <a:p>
            <a:r>
              <a:rPr lang="en-US" sz="1350" dirty="0"/>
              <a:t>Slanted Wells</a:t>
            </a:r>
          </a:p>
          <a:p>
            <a:r>
              <a:rPr lang="en-US" sz="1350" dirty="0"/>
              <a:t>Twisted Channels</a:t>
            </a:r>
          </a:p>
          <a:p>
            <a:r>
              <a:rPr lang="en-US" sz="1350" dirty="0"/>
              <a:t>Surface-Chemistry Technology in </a:t>
            </a:r>
            <a:r>
              <a:rPr lang="en-US" sz="1350" dirty="0" err="1"/>
              <a:t>Microchannels</a:t>
            </a:r>
            <a:r>
              <a:rPr lang="en-US" sz="1350" dirty="0"/>
              <a:t>  </a:t>
            </a:r>
          </a:p>
        </p:txBody>
      </p:sp>
      <p:cxnSp>
        <p:nvCxnSpPr>
          <p:cNvPr id="20" name="Ευθύγραμμο βέλος σύνδεσης 19"/>
          <p:cNvCxnSpPr>
            <a:stCxn id="17" idx="3"/>
            <a:endCxn id="18" idx="1"/>
          </p:cNvCxnSpPr>
          <p:nvPr/>
        </p:nvCxnSpPr>
        <p:spPr>
          <a:xfrm>
            <a:off x="3526047" y="3755725"/>
            <a:ext cx="788125" cy="5175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944006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smtClean="0"/>
              <a:t>State of the art mixing devices (active)</a:t>
            </a:r>
            <a:endParaRPr lang="el-GR" dirty="0"/>
          </a:p>
        </p:txBody>
      </p:sp>
      <p:sp>
        <p:nvSpPr>
          <p:cNvPr id="3" name="Θέση περιεχομένου 2"/>
          <p:cNvSpPr>
            <a:spLocks noGrp="1"/>
          </p:cNvSpPr>
          <p:nvPr>
            <p:ph idx="1"/>
          </p:nvPr>
        </p:nvSpPr>
        <p:spPr>
          <a:xfrm>
            <a:off x="1944694" y="2021817"/>
            <a:ext cx="6683765" cy="3293134"/>
          </a:xfrm>
        </p:spPr>
        <p:txBody>
          <a:bodyPr/>
          <a:lstStyle/>
          <a:p>
            <a:r>
              <a:rPr lang="en-US" dirty="0" smtClean="0"/>
              <a:t>2D Serpentines</a:t>
            </a:r>
          </a:p>
          <a:p>
            <a:r>
              <a:rPr lang="en-US" dirty="0" smtClean="0"/>
              <a:t>Magnetic Beads</a:t>
            </a:r>
          </a:p>
          <a:p>
            <a:r>
              <a:rPr lang="en-US" dirty="0" smtClean="0"/>
              <a:t>Artificial cilia</a:t>
            </a:r>
          </a:p>
        </p:txBody>
      </p:sp>
      <p:pic>
        <p:nvPicPr>
          <p:cNvPr id="4" name="Εικόνα 3"/>
          <p:cNvPicPr>
            <a:picLocks noChangeAspect="1"/>
          </p:cNvPicPr>
          <p:nvPr/>
        </p:nvPicPr>
        <p:blipFill>
          <a:blip r:embed="rId2"/>
          <a:stretch>
            <a:fillRect/>
          </a:stretch>
        </p:blipFill>
        <p:spPr>
          <a:xfrm>
            <a:off x="5350534" y="1841712"/>
            <a:ext cx="3277925" cy="1979624"/>
          </a:xfrm>
          <a:prstGeom prst="rect">
            <a:avLst/>
          </a:prstGeom>
        </p:spPr>
      </p:pic>
      <p:cxnSp>
        <p:nvCxnSpPr>
          <p:cNvPr id="6" name="Ευθύγραμμο βέλος σύνδεσης 5"/>
          <p:cNvCxnSpPr>
            <a:endCxn id="4" idx="1"/>
          </p:cNvCxnSpPr>
          <p:nvPr/>
        </p:nvCxnSpPr>
        <p:spPr>
          <a:xfrm>
            <a:off x="3526047" y="2183561"/>
            <a:ext cx="1824487" cy="6479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 name="Εικόνα 7"/>
          <p:cNvPicPr>
            <a:picLocks noChangeAspect="1"/>
          </p:cNvPicPr>
          <p:nvPr/>
        </p:nvPicPr>
        <p:blipFill>
          <a:blip r:embed="rId3"/>
          <a:stretch>
            <a:fillRect/>
          </a:stretch>
        </p:blipFill>
        <p:spPr>
          <a:xfrm>
            <a:off x="4056639" y="3361061"/>
            <a:ext cx="2338904" cy="2436915"/>
          </a:xfrm>
          <a:prstGeom prst="rect">
            <a:avLst/>
          </a:prstGeom>
        </p:spPr>
      </p:pic>
      <p:cxnSp>
        <p:nvCxnSpPr>
          <p:cNvPr id="12" name="Ευθύγραμμο βέλος σύνδεσης 11"/>
          <p:cNvCxnSpPr>
            <a:endCxn id="8" idx="0"/>
          </p:cNvCxnSpPr>
          <p:nvPr/>
        </p:nvCxnSpPr>
        <p:spPr>
          <a:xfrm>
            <a:off x="3700732" y="2471285"/>
            <a:ext cx="1525359" cy="8897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4" name="Εικόνα 13"/>
          <p:cNvPicPr>
            <a:picLocks noChangeAspect="1"/>
          </p:cNvPicPr>
          <p:nvPr/>
        </p:nvPicPr>
        <p:blipFill>
          <a:blip r:embed="rId4"/>
          <a:stretch>
            <a:fillRect/>
          </a:stretch>
        </p:blipFill>
        <p:spPr>
          <a:xfrm>
            <a:off x="170692" y="3541166"/>
            <a:ext cx="3823726" cy="1136903"/>
          </a:xfrm>
          <a:prstGeom prst="rect">
            <a:avLst/>
          </a:prstGeom>
        </p:spPr>
      </p:pic>
      <p:cxnSp>
        <p:nvCxnSpPr>
          <p:cNvPr id="17" name="Ευθύγραμμο βέλος σύνδεσης 16"/>
          <p:cNvCxnSpPr>
            <a:endCxn id="14" idx="0"/>
          </p:cNvCxnSpPr>
          <p:nvPr/>
        </p:nvCxnSpPr>
        <p:spPr>
          <a:xfrm flipH="1">
            <a:off x="2082555" y="2831523"/>
            <a:ext cx="1242928" cy="709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469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840514" y="1193944"/>
            <a:ext cx="6925418" cy="482980"/>
          </a:xfrm>
        </p:spPr>
        <p:txBody>
          <a:bodyPr>
            <a:normAutofit fontScale="90000"/>
          </a:bodyPr>
          <a:lstStyle/>
          <a:p>
            <a:r>
              <a:rPr lang="en-US" dirty="0" smtClean="0"/>
              <a:t>State of the art mixing devices (passive)</a:t>
            </a:r>
            <a:endParaRPr lang="el-GR" dirty="0"/>
          </a:p>
        </p:txBody>
      </p:sp>
      <p:sp>
        <p:nvSpPr>
          <p:cNvPr id="3" name="Θέση περιεχομένου 2"/>
          <p:cNvSpPr>
            <a:spLocks noGrp="1"/>
          </p:cNvSpPr>
          <p:nvPr>
            <p:ph idx="1"/>
          </p:nvPr>
        </p:nvSpPr>
        <p:spPr>
          <a:xfrm>
            <a:off x="1941909" y="2086513"/>
            <a:ext cx="6686550" cy="2833217"/>
          </a:xfrm>
        </p:spPr>
        <p:txBody>
          <a:bodyPr/>
          <a:lstStyle/>
          <a:p>
            <a:r>
              <a:rPr lang="en-US" dirty="0" smtClean="0"/>
              <a:t>Staggered herringbone mixer</a:t>
            </a:r>
          </a:p>
          <a:p>
            <a:r>
              <a:rPr lang="en-US" dirty="0" smtClean="0"/>
              <a:t>Barrier embedded mixes</a:t>
            </a:r>
          </a:p>
          <a:p>
            <a:r>
              <a:rPr lang="en-US" dirty="0"/>
              <a:t>3D </a:t>
            </a:r>
            <a:r>
              <a:rPr lang="en-US" dirty="0" smtClean="0"/>
              <a:t>Serpentine  </a:t>
            </a:r>
            <a:endParaRPr lang="el-GR" dirty="0"/>
          </a:p>
        </p:txBody>
      </p:sp>
      <p:cxnSp>
        <p:nvCxnSpPr>
          <p:cNvPr id="5" name="Ευθύγραμμο βέλος σύνδεσης 4"/>
          <p:cNvCxnSpPr/>
          <p:nvPr/>
        </p:nvCxnSpPr>
        <p:spPr>
          <a:xfrm>
            <a:off x="4800600" y="2235320"/>
            <a:ext cx="1196916" cy="3835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6" name="Εικόνα 5"/>
          <p:cNvPicPr>
            <a:picLocks noChangeAspect="1"/>
          </p:cNvPicPr>
          <p:nvPr/>
        </p:nvPicPr>
        <p:blipFill>
          <a:blip r:embed="rId2"/>
          <a:stretch>
            <a:fillRect/>
          </a:stretch>
        </p:blipFill>
        <p:spPr>
          <a:xfrm>
            <a:off x="5997516" y="1808313"/>
            <a:ext cx="2747783" cy="1621192"/>
          </a:xfrm>
          <a:prstGeom prst="rect">
            <a:avLst/>
          </a:prstGeom>
        </p:spPr>
      </p:pic>
      <p:pic>
        <p:nvPicPr>
          <p:cNvPr id="8" name="Εικόνα 7"/>
          <p:cNvPicPr>
            <a:picLocks noChangeAspect="1"/>
          </p:cNvPicPr>
          <p:nvPr/>
        </p:nvPicPr>
        <p:blipFill>
          <a:blip r:embed="rId3"/>
          <a:stretch>
            <a:fillRect/>
          </a:stretch>
        </p:blipFill>
        <p:spPr>
          <a:xfrm>
            <a:off x="5303223" y="3578310"/>
            <a:ext cx="3442076" cy="1721038"/>
          </a:xfrm>
          <a:prstGeom prst="rect">
            <a:avLst/>
          </a:prstGeom>
        </p:spPr>
      </p:pic>
      <p:cxnSp>
        <p:nvCxnSpPr>
          <p:cNvPr id="10" name="Ευθύγραμμο βέλος σύνδεσης 9"/>
          <p:cNvCxnSpPr>
            <a:endCxn id="8" idx="1"/>
          </p:cNvCxnSpPr>
          <p:nvPr/>
        </p:nvCxnSpPr>
        <p:spPr>
          <a:xfrm>
            <a:off x="4334773" y="2618908"/>
            <a:ext cx="968450" cy="18199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2" name="Εικόνα 11"/>
          <p:cNvPicPr>
            <a:picLocks noChangeAspect="1"/>
          </p:cNvPicPr>
          <p:nvPr/>
        </p:nvPicPr>
        <p:blipFill>
          <a:blip r:embed="rId4"/>
          <a:stretch>
            <a:fillRect/>
          </a:stretch>
        </p:blipFill>
        <p:spPr>
          <a:xfrm>
            <a:off x="1729999" y="3438087"/>
            <a:ext cx="2878931" cy="2386013"/>
          </a:xfrm>
          <a:prstGeom prst="rect">
            <a:avLst/>
          </a:prstGeom>
        </p:spPr>
      </p:pic>
      <p:cxnSp>
        <p:nvCxnSpPr>
          <p:cNvPr id="14" name="Ευθύγραμμο βέλος σύνδεσης 13"/>
          <p:cNvCxnSpPr>
            <a:endCxn id="12" idx="0"/>
          </p:cNvCxnSpPr>
          <p:nvPr/>
        </p:nvCxnSpPr>
        <p:spPr>
          <a:xfrm flipH="1">
            <a:off x="3169465" y="2875831"/>
            <a:ext cx="253066" cy="5622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0627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71551" y="1268731"/>
            <a:ext cx="7192913" cy="530507"/>
          </a:xfrm>
        </p:spPr>
        <p:txBody>
          <a:bodyPr>
            <a:noAutofit/>
          </a:bodyPr>
          <a:lstStyle/>
          <a:p>
            <a:pPr algn="l"/>
            <a:r>
              <a:rPr lang="el-GR" dirty="0" smtClean="0">
                <a:latin typeface="Times New Roman" panose="02020603050405020304" pitchFamily="18" charset="0"/>
                <a:cs typeface="Times New Roman" panose="02020603050405020304" pitchFamily="18" charset="0"/>
              </a:rPr>
              <a:t>Προδιαγραφές που τέθηκαν…</a:t>
            </a:r>
            <a:endParaRPr lang="el-GR" dirty="0">
              <a:latin typeface="Times New Roman" panose="02020603050405020304" pitchFamily="18" charset="0"/>
              <a:cs typeface="Times New Roman" panose="02020603050405020304" pitchFamily="18" charset="0"/>
            </a:endParaRPr>
          </a:p>
        </p:txBody>
      </p:sp>
      <p:sp>
        <p:nvSpPr>
          <p:cNvPr id="3" name="Θέση κειμένου 2"/>
          <p:cNvSpPr>
            <a:spLocks noGrp="1"/>
          </p:cNvSpPr>
          <p:nvPr>
            <p:ph type="body" idx="1"/>
          </p:nvPr>
        </p:nvSpPr>
        <p:spPr>
          <a:xfrm>
            <a:off x="919299" y="1902279"/>
            <a:ext cx="7192913" cy="3820886"/>
          </a:xfrm>
        </p:spPr>
        <p:txBody>
          <a:bodyPr>
            <a:normAutofit fontScale="85000" lnSpcReduction="20000"/>
          </a:bodyPr>
          <a:lstStyle/>
          <a:p>
            <a:pPr marL="257175" indent="-257175" algn="just">
              <a:buFont typeface="Arial" panose="020B0604020202020204" pitchFamily="34" charset="0"/>
              <a:buChar char="•"/>
            </a:pPr>
            <a:r>
              <a:rPr lang="el-GR" dirty="0" smtClean="0">
                <a:latin typeface="Times New Roman" panose="02020603050405020304" pitchFamily="18" charset="0"/>
                <a:cs typeface="Times New Roman" panose="02020603050405020304" pitchFamily="18" charset="0"/>
              </a:rPr>
              <a:t>Η διάρκεια των πειραμάτων κυμαίνεται από κάποια δευτερόλεπτα μέχρι και μερικές ώρες. Η επεξεργασία των δεδομένων που θα ληφθούν κατά την φάση του πειράματος (λήψεις </a:t>
            </a:r>
            <a:r>
              <a:rPr lang="en-US" dirty="0" smtClean="0">
                <a:latin typeface="Times New Roman" panose="02020603050405020304" pitchFamily="18" charset="0"/>
                <a:cs typeface="Times New Roman" panose="02020603050405020304" pitchFamily="18" charset="0"/>
              </a:rPr>
              <a:t>video</a:t>
            </a:r>
            <a:r>
              <a:rPr lang="el-GR" dirty="0" smtClean="0">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r>
              <a:rPr lang="el-GR" dirty="0" smtClean="0">
                <a:latin typeface="Times New Roman" panose="02020603050405020304" pitchFamily="18" charset="0"/>
                <a:cs typeface="Times New Roman" panose="02020603050405020304" pitchFamily="18" charset="0"/>
              </a:rPr>
              <a:t>μπορούν να επεξεργάζονται μετά το τέλος του (</a:t>
            </a:r>
            <a:r>
              <a:rPr lang="en-US" dirty="0" smtClean="0">
                <a:latin typeface="Times New Roman" panose="02020603050405020304" pitchFamily="18" charset="0"/>
                <a:cs typeface="Times New Roman" panose="02020603050405020304" pitchFamily="18" charset="0"/>
              </a:rPr>
              <a:t>post-processing </a:t>
            </a:r>
            <a:r>
              <a:rPr lang="el-GR" dirty="0" smtClean="0">
                <a:latin typeface="Times New Roman" panose="02020603050405020304" pitchFamily="18" charset="0"/>
                <a:cs typeface="Times New Roman" panose="02020603050405020304" pitchFamily="18" charset="0"/>
              </a:rPr>
              <a:t>διαδικασία)</a:t>
            </a:r>
          </a:p>
          <a:p>
            <a:pPr marL="257175" indent="-257175" algn="just">
              <a:buFont typeface="Arial" panose="020B0604020202020204" pitchFamily="34" charset="0"/>
              <a:buChar char="•"/>
            </a:pPr>
            <a:r>
              <a:rPr lang="el-GR" dirty="0" smtClean="0">
                <a:latin typeface="Times New Roman" panose="02020603050405020304" pitchFamily="18" charset="0"/>
                <a:cs typeface="Times New Roman" panose="02020603050405020304" pitchFamily="18" charset="0"/>
              </a:rPr>
              <a:t>Το λογισμικό θα πρέπει να είναι ικανό να καταγράφει την τροχιά όχι μόνο στην περίπτωση που στο φιαλίδιο τοποθετηθεί μία μόνο μύγα αλλά και στην περίπτωση που έχουμε περισσότερες από αυτές</a:t>
            </a:r>
          </a:p>
          <a:p>
            <a:pPr marL="257175" indent="-257175" algn="just">
              <a:buFont typeface="Arial" panose="020B0604020202020204" pitchFamily="34" charset="0"/>
              <a:buChar char="•"/>
            </a:pPr>
            <a:r>
              <a:rPr lang="el-GR" dirty="0" smtClean="0">
                <a:latin typeface="Times New Roman" panose="02020603050405020304" pitchFamily="18" charset="0"/>
                <a:cs typeface="Times New Roman" panose="02020603050405020304" pitchFamily="18" charset="0"/>
              </a:rPr>
              <a:t>Το λογισμικό θα πρέπει να είναι ικανό να δημιουργεί </a:t>
            </a:r>
            <a:r>
              <a:rPr lang="el-GR" b="1" dirty="0" smtClean="0">
                <a:latin typeface="Times New Roman" panose="02020603050405020304" pitchFamily="18" charset="0"/>
                <a:cs typeface="Times New Roman" panose="02020603050405020304" pitchFamily="18" charset="0"/>
              </a:rPr>
              <a:t>όσο το δυνατόν </a:t>
            </a:r>
            <a:r>
              <a:rPr lang="el-GR" dirty="0" smtClean="0">
                <a:latin typeface="Times New Roman" panose="02020603050405020304" pitchFamily="18" charset="0"/>
                <a:cs typeface="Times New Roman" panose="02020603050405020304" pitchFamily="18" charset="0"/>
              </a:rPr>
              <a:t>πιο συνεχή τροχιά για την κάθε μύγα (όχι διακοπτόμενη)</a:t>
            </a:r>
          </a:p>
          <a:p>
            <a:pPr marL="257175" indent="-257175" algn="just">
              <a:buFont typeface="Arial" panose="020B0604020202020204" pitchFamily="34" charset="0"/>
              <a:buChar char="•"/>
            </a:pPr>
            <a:endParaRPr lang="el-GR" dirty="0" smtClean="0">
              <a:latin typeface="Times New Roman" panose="02020603050405020304" pitchFamily="18" charset="0"/>
              <a:cs typeface="Times New Roman" panose="02020603050405020304" pitchFamily="18" charset="0"/>
            </a:endParaRPr>
          </a:p>
          <a:p>
            <a:pPr algn="just"/>
            <a:r>
              <a:rPr lang="el-GR" b="1" dirty="0" smtClean="0">
                <a:latin typeface="Times New Roman" panose="02020603050405020304" pitchFamily="18" charset="0"/>
                <a:cs typeface="Times New Roman" panose="02020603050405020304" pitchFamily="18" charset="0"/>
              </a:rPr>
              <a:t>Σημείωση</a:t>
            </a:r>
          </a:p>
          <a:p>
            <a:pPr algn="just"/>
            <a:r>
              <a:rPr lang="el-GR" sz="1350" dirty="0">
                <a:latin typeface="Times New Roman" panose="02020603050405020304" pitchFamily="18" charset="0"/>
                <a:cs typeface="Times New Roman" panose="02020603050405020304" pitchFamily="18" charset="0"/>
              </a:rPr>
              <a:t>	Κατά κύριο λόγο, οι μύγες κινούνται πάνω στα τοιχώματα των φιαλιδίων. Έτσι, μια πρώτη προσέγγιση είναι η καταγραφή των τροχιών που διαγράφουν οι μύγες στα τοιχώματα και </a:t>
            </a:r>
            <a:r>
              <a:rPr lang="el-GR" sz="1350" b="1" dirty="0">
                <a:latin typeface="Times New Roman" panose="02020603050405020304" pitchFamily="18" charset="0"/>
                <a:cs typeface="Times New Roman" panose="02020603050405020304" pitchFamily="18" charset="0"/>
              </a:rPr>
              <a:t>όχι των τροχιών </a:t>
            </a:r>
            <a:r>
              <a:rPr lang="el-GR" sz="1350" dirty="0">
                <a:latin typeface="Times New Roman" panose="02020603050405020304" pitchFamily="18" charset="0"/>
                <a:cs typeface="Times New Roman" panose="02020603050405020304" pitchFamily="18" charset="0"/>
              </a:rPr>
              <a:t>που ακολουθούν κάποιες που </a:t>
            </a:r>
            <a:r>
              <a:rPr lang="el-GR" sz="1350">
                <a:latin typeface="Times New Roman" panose="02020603050405020304" pitchFamily="18" charset="0"/>
                <a:cs typeface="Times New Roman" panose="02020603050405020304" pitchFamily="18" charset="0"/>
              </a:rPr>
              <a:t>πιθανόν πετάνε </a:t>
            </a:r>
            <a:r>
              <a:rPr lang="el-GR" sz="1350" dirty="0">
                <a:latin typeface="Times New Roman" panose="02020603050405020304" pitchFamily="18" charset="0"/>
                <a:cs typeface="Times New Roman" panose="02020603050405020304" pitchFamily="18" charset="0"/>
              </a:rPr>
              <a:t>εντός του δοκιμαστικού σωλήνα</a:t>
            </a:r>
          </a:p>
        </p:txBody>
      </p:sp>
    </p:spTree>
    <p:extLst>
      <p:ext uri="{BB962C8B-B14F-4D97-AF65-F5344CB8AC3E}">
        <p14:creationId xmlns:p14="http://schemas.microsoft.com/office/powerpoint/2010/main" val="6741804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53319" y="1325333"/>
            <a:ext cx="6875141" cy="489449"/>
          </a:xfrm>
        </p:spPr>
        <p:txBody>
          <a:bodyPr>
            <a:normAutofit fontScale="90000"/>
          </a:bodyPr>
          <a:lstStyle/>
          <a:p>
            <a:r>
              <a:rPr lang="en-US" dirty="0" smtClean="0"/>
              <a:t>Most famous approach: Beads Trapping  </a:t>
            </a:r>
            <a:endParaRPr lang="el-GR" dirty="0"/>
          </a:p>
        </p:txBody>
      </p:sp>
      <p:sp>
        <p:nvSpPr>
          <p:cNvPr id="3" name="Θέση περιεχομένου 2"/>
          <p:cNvSpPr>
            <a:spLocks noGrp="1"/>
          </p:cNvSpPr>
          <p:nvPr>
            <p:ph idx="1"/>
          </p:nvPr>
        </p:nvSpPr>
        <p:spPr>
          <a:xfrm>
            <a:off x="1753321" y="1932366"/>
            <a:ext cx="6185138" cy="962875"/>
          </a:xfrm>
        </p:spPr>
        <p:txBody>
          <a:bodyPr>
            <a:normAutofit fontScale="62500" lnSpcReduction="20000"/>
          </a:bodyPr>
          <a:lstStyle/>
          <a:p>
            <a:pPr>
              <a:buFont typeface="Wingdings" panose="05000000000000000000" pitchFamily="2" charset="2"/>
              <a:buChar char="v"/>
            </a:pPr>
            <a:r>
              <a:rPr lang="en-US" dirty="0" smtClean="0"/>
              <a:t>Microfluidic chips (Magnetic + Non-magnetic fluids)</a:t>
            </a:r>
          </a:p>
          <a:p>
            <a:pPr lvl="1">
              <a:buFont typeface="Courier New" panose="02070309020205020404" pitchFamily="49" charset="0"/>
              <a:buChar char="o"/>
            </a:pPr>
            <a:r>
              <a:rPr lang="en-US" dirty="0" smtClean="0"/>
              <a:t>Collection in specifically designed chambers</a:t>
            </a:r>
          </a:p>
          <a:p>
            <a:pPr lvl="1">
              <a:buFont typeface="Courier New" panose="02070309020205020404" pitchFamily="49" charset="0"/>
              <a:buChar char="o"/>
            </a:pPr>
            <a:r>
              <a:rPr lang="en-US" dirty="0" smtClean="0"/>
              <a:t>Use of external magnet or electrically generated magnetic field</a:t>
            </a:r>
          </a:p>
          <a:p>
            <a:pPr marL="0" indent="0">
              <a:buNone/>
            </a:pPr>
            <a:endParaRPr lang="el-GR" dirty="0"/>
          </a:p>
        </p:txBody>
      </p:sp>
      <p:sp>
        <p:nvSpPr>
          <p:cNvPr id="6" name="Θέση περιεχομένου 2"/>
          <p:cNvSpPr txBox="1">
            <a:spLocks/>
          </p:cNvSpPr>
          <p:nvPr/>
        </p:nvSpPr>
        <p:spPr>
          <a:xfrm>
            <a:off x="1753321" y="2895241"/>
            <a:ext cx="5971635" cy="886364"/>
          </a:xfrm>
          <a:prstGeom prst="rect">
            <a:avLst/>
          </a:prstGeom>
        </p:spPr>
        <p:txBody>
          <a:bodyPr vert="horz" lIns="68580" tIns="34290" rIns="68580" bIns="3429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Char char="v"/>
            </a:pPr>
            <a:r>
              <a:rPr lang="en-US" sz="1350" dirty="0"/>
              <a:t>Micro-structured filter &amp; pneumatic micro-valve to trap beads</a:t>
            </a:r>
          </a:p>
          <a:p>
            <a:pPr lvl="1">
              <a:buFont typeface="Courier New" panose="02070309020205020404" pitchFamily="49" charset="0"/>
              <a:buChar char="o"/>
            </a:pPr>
            <a:r>
              <a:rPr lang="en-US" sz="1200" dirty="0"/>
              <a:t>Modification of pressure to trap and/or release the beads</a:t>
            </a:r>
          </a:p>
          <a:p>
            <a:pPr lvl="1">
              <a:buFont typeface="Courier New" panose="02070309020205020404" pitchFamily="49" charset="0"/>
              <a:buChar char="o"/>
            </a:pPr>
            <a:r>
              <a:rPr lang="en-US" sz="1200" dirty="0"/>
              <a:t>Fluid dynamics computational methods for shape optimization</a:t>
            </a:r>
          </a:p>
        </p:txBody>
      </p:sp>
      <p:sp>
        <p:nvSpPr>
          <p:cNvPr id="7" name="Θέση περιεχομένου 2"/>
          <p:cNvSpPr txBox="1">
            <a:spLocks/>
          </p:cNvSpPr>
          <p:nvPr/>
        </p:nvSpPr>
        <p:spPr>
          <a:xfrm>
            <a:off x="1753319" y="4031772"/>
            <a:ext cx="3273725" cy="1004977"/>
          </a:xfrm>
          <a:prstGeom prst="rect">
            <a:avLst/>
          </a:prstGeom>
        </p:spPr>
        <p:txBody>
          <a:bodyPr vert="horz" lIns="68580" tIns="34290" rIns="68580" bIns="3429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buFont typeface="Wingdings" panose="05000000000000000000" pitchFamily="2" charset="2"/>
              <a:buChar char="v"/>
            </a:pPr>
            <a:r>
              <a:rPr lang="en-US" sz="1350" dirty="0"/>
              <a:t>Optical tweezers</a:t>
            </a:r>
          </a:p>
          <a:p>
            <a:pPr lvl="1">
              <a:buFont typeface="Courier New" panose="02070309020205020404" pitchFamily="49" charset="0"/>
              <a:buChar char="o"/>
            </a:pPr>
            <a:r>
              <a:rPr lang="en-US" sz="1200" dirty="0"/>
              <a:t>Use of laser beams to attract or repel the beads</a:t>
            </a:r>
          </a:p>
          <a:p>
            <a:pPr lvl="1">
              <a:buFont typeface="Courier New" panose="02070309020205020404" pitchFamily="49" charset="0"/>
              <a:buChar char="o"/>
            </a:pPr>
            <a:endParaRPr lang="en-US" sz="1200" dirty="0"/>
          </a:p>
        </p:txBody>
      </p:sp>
      <p:pic>
        <p:nvPicPr>
          <p:cNvPr id="1026" name="Picture 2" descr="http://www.umich.edu/~koplab/images/ce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0801" y="3858116"/>
            <a:ext cx="2704155" cy="1947871"/>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Ευθύγραμμο βέλος σύνδεσης 10"/>
          <p:cNvCxnSpPr/>
          <p:nvPr/>
        </p:nvCxnSpPr>
        <p:spPr>
          <a:xfrm>
            <a:off x="3746021" y="4744480"/>
            <a:ext cx="109986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081486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p:cNvPicPr>
            <a:picLocks noChangeAspect="1"/>
          </p:cNvPicPr>
          <p:nvPr/>
        </p:nvPicPr>
        <p:blipFill>
          <a:blip r:embed="rId2"/>
          <a:stretch>
            <a:fillRect/>
          </a:stretch>
        </p:blipFill>
        <p:spPr>
          <a:xfrm>
            <a:off x="1666044" y="1706496"/>
            <a:ext cx="6084791" cy="4294254"/>
          </a:xfrm>
          <a:prstGeom prst="rect">
            <a:avLst/>
          </a:prstGeom>
        </p:spPr>
      </p:pic>
      <p:sp>
        <p:nvSpPr>
          <p:cNvPr id="5" name="Τίτλος 1"/>
          <p:cNvSpPr>
            <a:spLocks noGrp="1"/>
          </p:cNvSpPr>
          <p:nvPr>
            <p:ph type="title"/>
          </p:nvPr>
        </p:nvSpPr>
        <p:spPr>
          <a:xfrm>
            <a:off x="1552756" y="1027722"/>
            <a:ext cx="6875141" cy="489449"/>
          </a:xfrm>
        </p:spPr>
        <p:txBody>
          <a:bodyPr>
            <a:normAutofit fontScale="90000"/>
          </a:bodyPr>
          <a:lstStyle/>
          <a:p>
            <a:pPr algn="ctr"/>
            <a:r>
              <a:rPr lang="en-US" dirty="0" smtClean="0"/>
              <a:t>Methods of trapping</a:t>
            </a:r>
            <a:endParaRPr lang="el-GR" dirty="0"/>
          </a:p>
        </p:txBody>
      </p:sp>
    </p:spTree>
    <p:extLst>
      <p:ext uri="{BB962C8B-B14F-4D97-AF65-F5344CB8AC3E}">
        <p14:creationId xmlns:p14="http://schemas.microsoft.com/office/powerpoint/2010/main" val="16780542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pPr algn="ctr"/>
            <a:r>
              <a:rPr lang="en-US" dirty="0" smtClean="0"/>
              <a:t>Material (Beads &amp; Chip) </a:t>
            </a:r>
            <a:endParaRPr lang="el-GR" dirty="0"/>
          </a:p>
        </p:txBody>
      </p:sp>
      <p:sp>
        <p:nvSpPr>
          <p:cNvPr id="3" name="Θέση περιεχομένου 2"/>
          <p:cNvSpPr>
            <a:spLocks noGrp="1"/>
          </p:cNvSpPr>
          <p:nvPr>
            <p:ph idx="1"/>
          </p:nvPr>
        </p:nvSpPr>
        <p:spPr/>
        <p:txBody>
          <a:bodyPr>
            <a:normAutofit/>
          </a:bodyPr>
          <a:lstStyle/>
          <a:p>
            <a:pPr marL="0" indent="0">
              <a:buNone/>
            </a:pPr>
            <a:r>
              <a:rPr lang="en-US" sz="2250" u="sng" dirty="0"/>
              <a:t>BEADS</a:t>
            </a:r>
          </a:p>
          <a:p>
            <a:pPr>
              <a:buFont typeface="Arial" panose="020B0604020202020204" pitchFamily="34" charset="0"/>
              <a:buChar char="•"/>
            </a:pPr>
            <a:r>
              <a:rPr lang="en-US" dirty="0" smtClean="0">
                <a:solidFill>
                  <a:schemeClr val="tx1"/>
                </a:solidFill>
              </a:rPr>
              <a:t>Diameter (nm-mm)</a:t>
            </a:r>
          </a:p>
          <a:p>
            <a:pPr>
              <a:buFont typeface="Arial" panose="020B0604020202020204" pitchFamily="34" charset="0"/>
              <a:buChar char="•"/>
            </a:pPr>
            <a:r>
              <a:rPr lang="en-US" dirty="0" smtClean="0">
                <a:solidFill>
                  <a:schemeClr val="tx1"/>
                </a:solidFill>
              </a:rPr>
              <a:t>Hydrophobic, Hydrophilic or </a:t>
            </a:r>
            <a:r>
              <a:rPr lang="en-US" dirty="0">
                <a:solidFill>
                  <a:schemeClr val="tx1"/>
                </a:solidFill>
              </a:rPr>
              <a:t>F</a:t>
            </a:r>
            <a:r>
              <a:rPr lang="en-US" dirty="0" smtClean="0">
                <a:solidFill>
                  <a:schemeClr val="tx1"/>
                </a:solidFill>
              </a:rPr>
              <a:t>luorescent surface</a:t>
            </a:r>
          </a:p>
          <a:p>
            <a:pPr>
              <a:buFont typeface="Arial" panose="020B0604020202020204" pitchFamily="34" charset="0"/>
              <a:buChar char="•"/>
            </a:pPr>
            <a:r>
              <a:rPr lang="en-US" dirty="0" smtClean="0">
                <a:solidFill>
                  <a:schemeClr val="tx1"/>
                </a:solidFill>
              </a:rPr>
              <a:t>Paramagnetic (</a:t>
            </a:r>
            <a:r>
              <a:rPr lang="en-US" dirty="0" err="1" smtClean="0">
                <a:solidFill>
                  <a:schemeClr val="tx1"/>
                </a:solidFill>
              </a:rPr>
              <a:t>nucleous</a:t>
            </a:r>
            <a:r>
              <a:rPr lang="en-US" dirty="0" smtClean="0">
                <a:solidFill>
                  <a:schemeClr val="tx1"/>
                </a:solidFill>
              </a:rPr>
              <a:t> </a:t>
            </a:r>
            <a:r>
              <a:rPr lang="en-US" dirty="0" err="1" smtClean="0">
                <a:solidFill>
                  <a:schemeClr val="tx1"/>
                </a:solidFill>
              </a:rPr>
              <a:t>Magnitite</a:t>
            </a:r>
            <a:r>
              <a:rPr lang="en-US" dirty="0" smtClean="0">
                <a:solidFill>
                  <a:schemeClr val="tx1"/>
                </a:solidFill>
              </a:rPr>
              <a:t> (Fe3O4), core sealed in polymer shell)</a:t>
            </a:r>
          </a:p>
          <a:p>
            <a:pPr marL="0" indent="0">
              <a:buNone/>
            </a:pPr>
            <a:endParaRPr lang="en-US" sz="2250" dirty="0"/>
          </a:p>
          <a:p>
            <a:pPr marL="0" indent="0">
              <a:buNone/>
            </a:pPr>
            <a:r>
              <a:rPr lang="en-US" sz="2250" u="sng" dirty="0"/>
              <a:t>Device</a:t>
            </a:r>
          </a:p>
          <a:p>
            <a:pPr>
              <a:buFont typeface="Arial" panose="020B0604020202020204" pitchFamily="34" charset="0"/>
              <a:buChar char="•"/>
            </a:pPr>
            <a:r>
              <a:rPr lang="en-US" dirty="0" smtClean="0">
                <a:solidFill>
                  <a:schemeClr val="tx1"/>
                </a:solidFill>
              </a:rPr>
              <a:t>PDMS (</a:t>
            </a:r>
            <a:r>
              <a:rPr lang="en-US" dirty="0" err="1" smtClean="0">
                <a:solidFill>
                  <a:schemeClr val="tx1"/>
                </a:solidFill>
              </a:rPr>
              <a:t>PolyDiMethylSiloxane</a:t>
            </a:r>
            <a:r>
              <a:rPr lang="en-US" dirty="0" smtClean="0">
                <a:solidFill>
                  <a:schemeClr val="tx1"/>
                </a:solidFill>
              </a:rPr>
              <a:t>)</a:t>
            </a:r>
          </a:p>
          <a:p>
            <a:pPr>
              <a:buFont typeface="Arial" panose="020B0604020202020204" pitchFamily="34" charset="0"/>
              <a:buChar char="•"/>
            </a:pPr>
            <a:r>
              <a:rPr lang="en-US" dirty="0" smtClean="0">
                <a:solidFill>
                  <a:schemeClr val="tx1"/>
                </a:solidFill>
              </a:rPr>
              <a:t>Manufacturing process (Laser lithography) </a:t>
            </a:r>
            <a:endParaRPr lang="el-GR" dirty="0">
              <a:solidFill>
                <a:schemeClr val="tx1"/>
              </a:solidFill>
            </a:endParaRPr>
          </a:p>
        </p:txBody>
      </p:sp>
    </p:spTree>
    <p:extLst>
      <p:ext uri="{BB962C8B-B14F-4D97-AF65-F5344CB8AC3E}">
        <p14:creationId xmlns:p14="http://schemas.microsoft.com/office/powerpoint/2010/main" val="356341562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1728787" y="1014781"/>
            <a:ext cx="6683765" cy="960668"/>
          </a:xfrm>
        </p:spPr>
        <p:txBody>
          <a:bodyPr/>
          <a:lstStyle/>
          <a:p>
            <a:pPr algn="ctr"/>
            <a:r>
              <a:rPr lang="en-US" dirty="0" smtClean="0"/>
              <a:t>GENERAL CONCEPT</a:t>
            </a:r>
            <a:endParaRPr lang="el-GR" dirty="0"/>
          </a:p>
        </p:txBody>
      </p:sp>
      <p:pic>
        <p:nvPicPr>
          <p:cNvPr id="4" name="Magnetic Separation using Dynabea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13069" y="1803510"/>
            <a:ext cx="7315200" cy="4114800"/>
          </a:xfrm>
          <a:prstGeom prst="rect">
            <a:avLst/>
          </a:prstGeom>
        </p:spPr>
      </p:pic>
    </p:spTree>
    <p:extLst>
      <p:ext uri="{BB962C8B-B14F-4D97-AF65-F5344CB8AC3E}">
        <p14:creationId xmlns:p14="http://schemas.microsoft.com/office/powerpoint/2010/main" val="9167926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20040" y="960134"/>
            <a:ext cx="2993027" cy="543570"/>
          </a:xfrm>
        </p:spPr>
        <p:txBody>
          <a:bodyPr>
            <a:normAutofit fontScale="90000"/>
          </a:bodyPr>
          <a:lstStyle/>
          <a:p>
            <a:pPr algn="l"/>
            <a:r>
              <a:rPr lang="en-US" dirty="0" smtClean="0">
                <a:latin typeface="Times New Roman" panose="02020603050405020304" pitchFamily="18" charset="0"/>
                <a:cs typeface="Times New Roman" panose="02020603050405020304" pitchFamily="18" charset="0"/>
              </a:rPr>
              <a:t>State of the art…</a:t>
            </a:r>
            <a:endParaRPr lang="el-GR" dirty="0">
              <a:latin typeface="Times New Roman" panose="02020603050405020304" pitchFamily="18" charset="0"/>
              <a:cs typeface="Times New Roman" panose="02020603050405020304" pitchFamily="18" charset="0"/>
            </a:endParaRPr>
          </a:p>
        </p:txBody>
      </p:sp>
      <p:pic>
        <p:nvPicPr>
          <p:cNvPr id="1028" name="Picture 4" descr="Full-size image (33 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6138" y="1231918"/>
            <a:ext cx="3556266" cy="160465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ull-size image (106 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8310" y="2886392"/>
            <a:ext cx="3696658" cy="281047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ull-size image (125 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399" y="2886392"/>
            <a:ext cx="3780653" cy="281047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0040" y="1612137"/>
            <a:ext cx="3513462" cy="300082"/>
          </a:xfrm>
          <a:prstGeom prst="rect">
            <a:avLst/>
          </a:prstGeom>
          <a:noFill/>
        </p:spPr>
        <p:txBody>
          <a:bodyPr wrap="none" rtlCol="0">
            <a:spAutoFit/>
          </a:bodyPr>
          <a:lstStyle/>
          <a:p>
            <a:r>
              <a:rPr lang="en-US" sz="1350" dirty="0">
                <a:latin typeface="Times New Roman" panose="02020603050405020304" pitchFamily="18" charset="0"/>
                <a:cs typeface="Times New Roman" panose="02020603050405020304" pitchFamily="18" charset="0"/>
              </a:rPr>
              <a:t>1)  Visual Control Altitude in Flying Drosophila</a:t>
            </a:r>
          </a:p>
        </p:txBody>
      </p:sp>
      <p:sp>
        <p:nvSpPr>
          <p:cNvPr id="5" name="TextBox 4"/>
          <p:cNvSpPr txBox="1"/>
          <p:nvPr/>
        </p:nvSpPr>
        <p:spPr>
          <a:xfrm>
            <a:off x="3138931" y="2066839"/>
            <a:ext cx="2364750" cy="507831"/>
          </a:xfrm>
          <a:prstGeom prst="rect">
            <a:avLst/>
          </a:prstGeom>
          <a:noFill/>
        </p:spPr>
        <p:txBody>
          <a:bodyPr wrap="none" rtlCol="0">
            <a:spAutoFit/>
          </a:bodyPr>
          <a:lstStyle/>
          <a:p>
            <a:r>
              <a:rPr lang="el-GR" sz="1350" dirty="0">
                <a:latin typeface="Times New Roman" panose="02020603050405020304" pitchFamily="18" charset="0"/>
                <a:cs typeface="Times New Roman" panose="02020603050405020304" pitchFamily="18" charset="0"/>
              </a:rPr>
              <a:t>Διάταξη που χρησιμοποιήθηκε </a:t>
            </a:r>
          </a:p>
          <a:p>
            <a:endParaRPr lang="el-GR" sz="135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20041" y="1956438"/>
            <a:ext cx="2055371" cy="923330"/>
          </a:xfrm>
          <a:prstGeom prst="rect">
            <a:avLst/>
          </a:prstGeom>
          <a:noFill/>
        </p:spPr>
        <p:txBody>
          <a:bodyPr wrap="none" rtlCol="0">
            <a:spAutoFit/>
          </a:bodyPr>
          <a:lstStyle/>
          <a:p>
            <a:endParaRPr lang="el-GR" sz="1350" dirty="0">
              <a:latin typeface="Times New Roman" panose="02020603050405020304" pitchFamily="18" charset="0"/>
              <a:cs typeface="Times New Roman" panose="02020603050405020304" pitchFamily="18" charset="0"/>
            </a:endParaRPr>
          </a:p>
          <a:p>
            <a:endParaRPr lang="el-GR" sz="1350" dirty="0">
              <a:latin typeface="Times New Roman" panose="02020603050405020304" pitchFamily="18" charset="0"/>
              <a:cs typeface="Times New Roman" panose="02020603050405020304" pitchFamily="18" charset="0"/>
            </a:endParaRPr>
          </a:p>
          <a:p>
            <a:r>
              <a:rPr lang="el-GR" sz="1350" dirty="0">
                <a:latin typeface="Times New Roman" panose="02020603050405020304" pitchFamily="18" charset="0"/>
                <a:cs typeface="Times New Roman" panose="02020603050405020304" pitchFamily="18" charset="0"/>
              </a:rPr>
              <a:t>Αποτελέσματα πειράματος</a:t>
            </a:r>
          </a:p>
          <a:p>
            <a:endParaRPr lang="el-GR" sz="135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320040" y="5696866"/>
            <a:ext cx="5882316" cy="300082"/>
          </a:xfrm>
          <a:prstGeom prst="rect">
            <a:avLst/>
          </a:prstGeom>
          <a:noFill/>
        </p:spPr>
        <p:txBody>
          <a:bodyPr wrap="none" rtlCol="0">
            <a:spAutoFit/>
          </a:bodyPr>
          <a:lstStyle/>
          <a:p>
            <a:r>
              <a:rPr lang="en-US" sz="1350" dirty="0">
                <a:latin typeface="Times New Roman" panose="02020603050405020304" pitchFamily="18" charset="0"/>
                <a:cs typeface="Times New Roman" panose="02020603050405020304" pitchFamily="18" charset="0"/>
              </a:rPr>
              <a:t>Web-page:  http://www.sciencedirect.com/science/article/pii/S0960982210009279</a:t>
            </a:r>
            <a:endParaRPr lang="el-GR" sz="13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204181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txBox="1">
            <a:spLocks/>
          </p:cNvSpPr>
          <p:nvPr/>
        </p:nvSpPr>
        <p:spPr>
          <a:xfrm>
            <a:off x="320040" y="960134"/>
            <a:ext cx="2993027" cy="543570"/>
          </a:xfrm>
          <a:prstGeom prst="rect">
            <a:avLst/>
          </a:prstGeom>
        </p:spPr>
        <p:txBody>
          <a:bodyPr/>
          <a:lst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3000" dirty="0">
                <a:latin typeface="Times New Roman" panose="02020603050405020304" pitchFamily="18" charset="0"/>
                <a:cs typeface="Times New Roman" panose="02020603050405020304" pitchFamily="18" charset="0"/>
              </a:rPr>
              <a:t>State of the art…</a:t>
            </a:r>
            <a:endParaRPr lang="el-GR" sz="3000" dirty="0">
              <a:latin typeface="Times New Roman" panose="02020603050405020304" pitchFamily="18" charset="0"/>
              <a:cs typeface="Times New Roman" panose="02020603050405020304" pitchFamily="18" charset="0"/>
            </a:endParaRPr>
          </a:p>
        </p:txBody>
      </p:sp>
      <p:sp>
        <p:nvSpPr>
          <p:cNvPr id="3" name="TextBox 2"/>
          <p:cNvSpPr txBox="1"/>
          <p:nvPr/>
        </p:nvSpPr>
        <p:spPr>
          <a:xfrm>
            <a:off x="522514" y="1693273"/>
            <a:ext cx="5749074" cy="300082"/>
          </a:xfrm>
          <a:prstGeom prst="rect">
            <a:avLst/>
          </a:prstGeom>
          <a:noFill/>
        </p:spPr>
        <p:txBody>
          <a:bodyPr wrap="none" rtlCol="0">
            <a:spAutoFit/>
          </a:bodyPr>
          <a:lstStyle/>
          <a:p>
            <a:r>
              <a:rPr lang="en-US" sz="1350" dirty="0">
                <a:latin typeface="Times New Roman" panose="02020603050405020304" pitchFamily="18" charset="0"/>
                <a:cs typeface="Times New Roman" panose="02020603050405020304" pitchFamily="18" charset="0"/>
              </a:rPr>
              <a:t>2)  Track 3D Movement and Conditional Gene Expression in Free-Moving Flies</a:t>
            </a:r>
            <a:endParaRPr lang="el-GR" sz="135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597950" y="2517508"/>
            <a:ext cx="2364750" cy="507831"/>
          </a:xfrm>
          <a:prstGeom prst="rect">
            <a:avLst/>
          </a:prstGeom>
          <a:noFill/>
        </p:spPr>
        <p:txBody>
          <a:bodyPr wrap="none" rtlCol="0">
            <a:spAutoFit/>
          </a:bodyPr>
          <a:lstStyle/>
          <a:p>
            <a:r>
              <a:rPr lang="el-GR" sz="1350" dirty="0">
                <a:latin typeface="Times New Roman" panose="02020603050405020304" pitchFamily="18" charset="0"/>
                <a:cs typeface="Times New Roman" panose="02020603050405020304" pitchFamily="18" charset="0"/>
              </a:rPr>
              <a:t>Διάταξη που χρησιμοποιήθηκε </a:t>
            </a:r>
          </a:p>
          <a:p>
            <a:endParaRPr lang="el-GR" sz="1350" dirty="0">
              <a:latin typeface="Times New Roman" panose="02020603050405020304" pitchFamily="18" charset="0"/>
              <a:cs typeface="Times New Roman" panose="02020603050405020304" pitchFamily="18" charset="0"/>
            </a:endParaRPr>
          </a:p>
        </p:txBody>
      </p:sp>
      <p:pic>
        <p:nvPicPr>
          <p:cNvPr id="5" name="Εικόνα 4"/>
          <p:cNvPicPr>
            <a:picLocks noChangeAspect="1"/>
          </p:cNvPicPr>
          <p:nvPr/>
        </p:nvPicPr>
        <p:blipFill rotWithShape="1">
          <a:blip r:embed="rId2"/>
          <a:srcRect l="59106" t="29166" r="19904" b="46618"/>
          <a:stretch/>
        </p:blipFill>
        <p:spPr>
          <a:xfrm>
            <a:off x="2972056" y="2086588"/>
            <a:ext cx="1904261" cy="1235708"/>
          </a:xfrm>
          <a:prstGeom prst="rect">
            <a:avLst/>
          </a:prstGeom>
        </p:spPr>
      </p:pic>
      <p:pic>
        <p:nvPicPr>
          <p:cNvPr id="6" name="Εικόνα 5"/>
          <p:cNvPicPr>
            <a:picLocks noChangeAspect="1"/>
          </p:cNvPicPr>
          <p:nvPr/>
        </p:nvPicPr>
        <p:blipFill rotWithShape="1">
          <a:blip r:embed="rId3"/>
          <a:srcRect l="20847" t="31149" r="60046" b="25051"/>
          <a:stretch/>
        </p:blipFill>
        <p:spPr>
          <a:xfrm>
            <a:off x="7357708" y="1693273"/>
            <a:ext cx="1430763" cy="1844843"/>
          </a:xfrm>
          <a:prstGeom prst="rect">
            <a:avLst/>
          </a:prstGeom>
        </p:spPr>
      </p:pic>
      <p:sp>
        <p:nvSpPr>
          <p:cNvPr id="7" name="TextBox 6"/>
          <p:cNvSpPr txBox="1"/>
          <p:nvPr/>
        </p:nvSpPr>
        <p:spPr>
          <a:xfrm>
            <a:off x="5750166" y="2254317"/>
            <a:ext cx="1412749" cy="923330"/>
          </a:xfrm>
          <a:prstGeom prst="rect">
            <a:avLst/>
          </a:prstGeom>
          <a:noFill/>
        </p:spPr>
        <p:txBody>
          <a:bodyPr wrap="square" rtlCol="0">
            <a:spAutoFit/>
          </a:bodyPr>
          <a:lstStyle/>
          <a:p>
            <a:r>
              <a:rPr lang="el-GR" sz="1350" dirty="0">
                <a:latin typeface="Times New Roman" panose="02020603050405020304" pitchFamily="18" charset="0"/>
                <a:cs typeface="Times New Roman" panose="02020603050405020304" pitchFamily="18" charset="0"/>
              </a:rPr>
              <a:t>Στιγμιότυπο από κάμερα κατά την διεξαγωγή του πειράματος</a:t>
            </a:r>
          </a:p>
        </p:txBody>
      </p:sp>
      <p:pic>
        <p:nvPicPr>
          <p:cNvPr id="8" name="Εικόνα 7"/>
          <p:cNvPicPr>
            <a:picLocks noChangeAspect="1"/>
          </p:cNvPicPr>
          <p:nvPr/>
        </p:nvPicPr>
        <p:blipFill rotWithShape="1">
          <a:blip r:embed="rId4"/>
          <a:srcRect l="34711" t="53869" r="41281" b="5649"/>
          <a:stretch/>
        </p:blipFill>
        <p:spPr>
          <a:xfrm>
            <a:off x="3101635" y="3774072"/>
            <a:ext cx="2180779" cy="2068433"/>
          </a:xfrm>
          <a:prstGeom prst="rect">
            <a:avLst/>
          </a:prstGeom>
        </p:spPr>
      </p:pic>
      <p:pic>
        <p:nvPicPr>
          <p:cNvPr id="9" name="Εικόνα 8"/>
          <p:cNvPicPr>
            <a:picLocks noChangeAspect="1"/>
          </p:cNvPicPr>
          <p:nvPr/>
        </p:nvPicPr>
        <p:blipFill rotWithShape="1">
          <a:blip r:embed="rId4"/>
          <a:srcRect l="34711" t="15905" r="41281" b="47419"/>
          <a:stretch/>
        </p:blipFill>
        <p:spPr>
          <a:xfrm>
            <a:off x="5366152" y="3774072"/>
            <a:ext cx="2180779" cy="2068433"/>
          </a:xfrm>
          <a:prstGeom prst="rect">
            <a:avLst/>
          </a:prstGeom>
        </p:spPr>
      </p:pic>
      <p:sp>
        <p:nvSpPr>
          <p:cNvPr id="10" name="TextBox 9"/>
          <p:cNvSpPr txBox="1"/>
          <p:nvPr/>
        </p:nvSpPr>
        <p:spPr>
          <a:xfrm>
            <a:off x="875212" y="4064182"/>
            <a:ext cx="2142685" cy="923330"/>
          </a:xfrm>
          <a:prstGeom prst="rect">
            <a:avLst/>
          </a:prstGeom>
          <a:noFill/>
        </p:spPr>
        <p:txBody>
          <a:bodyPr wrap="square" rtlCol="0">
            <a:spAutoFit/>
          </a:bodyPr>
          <a:lstStyle/>
          <a:p>
            <a:r>
              <a:rPr lang="el-GR" sz="1350" dirty="0">
                <a:latin typeface="Times New Roman" panose="02020603050405020304" pitchFamily="18" charset="0"/>
                <a:cs typeface="Times New Roman" panose="02020603050405020304" pitchFamily="18" charset="0"/>
              </a:rPr>
              <a:t>Καταγραφή της θέσης του κέντρου βάρους μίας μύγας κατά την κίνηση της (χρόνος καταγραφής 5</a:t>
            </a:r>
            <a:r>
              <a:rPr lang="en-US" sz="1350" dirty="0">
                <a:latin typeface="Times New Roman" panose="02020603050405020304" pitchFamily="18" charset="0"/>
                <a:cs typeface="Times New Roman" panose="02020603050405020304" pitchFamily="18" charset="0"/>
              </a:rPr>
              <a:t>min</a:t>
            </a:r>
            <a:r>
              <a:rPr lang="el-GR" sz="135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4773207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65197" y="1144632"/>
            <a:ext cx="7192913" cy="471725"/>
          </a:xfrm>
        </p:spPr>
        <p:txBody>
          <a:bodyPr>
            <a:normAutofit fontScale="90000"/>
          </a:bodyPr>
          <a:lstStyle/>
          <a:p>
            <a:r>
              <a:rPr lang="en-US" dirty="0" smtClean="0"/>
              <a:t>Brainstorming…</a:t>
            </a:r>
            <a:endParaRPr lang="el-GR" dirty="0"/>
          </a:p>
        </p:txBody>
      </p:sp>
      <p:sp>
        <p:nvSpPr>
          <p:cNvPr id="3" name="Θέση κειμένου 2"/>
          <p:cNvSpPr>
            <a:spLocks noGrp="1"/>
          </p:cNvSpPr>
          <p:nvPr>
            <p:ph type="body" idx="1"/>
          </p:nvPr>
        </p:nvSpPr>
        <p:spPr>
          <a:xfrm>
            <a:off x="965197" y="1516418"/>
            <a:ext cx="7199267" cy="2396970"/>
          </a:xfrm>
        </p:spPr>
        <p:txBody>
          <a:bodyPr>
            <a:normAutofit fontScale="55000" lnSpcReduction="20000"/>
          </a:bodyPr>
          <a:lstStyle/>
          <a:p>
            <a:pPr algn="l"/>
            <a:r>
              <a:rPr lang="el-GR" dirty="0" smtClean="0">
                <a:latin typeface="Times New Roman" panose="02020603050405020304" pitchFamily="18" charset="0"/>
                <a:cs typeface="Times New Roman" panose="02020603050405020304" pitchFamily="18" charset="0"/>
              </a:rPr>
              <a:t>Για την διάταξη…</a:t>
            </a:r>
          </a:p>
          <a:p>
            <a:pPr marL="257175" indent="-257175">
              <a:buFontTx/>
              <a:buChar char="-"/>
            </a:pPr>
            <a:r>
              <a:rPr lang="el-GR" dirty="0" smtClean="0">
                <a:latin typeface="Times New Roman" panose="02020603050405020304" pitchFamily="18" charset="0"/>
                <a:cs typeface="Times New Roman" panose="02020603050405020304" pitchFamily="18" charset="0"/>
              </a:rPr>
              <a:t>Χρήση κωνικού καθρέφτη για την αναπαράσταση των </a:t>
            </a:r>
          </a:p>
          <a:p>
            <a:pPr algn="l"/>
            <a:r>
              <a:rPr lang="el-GR" dirty="0" smtClean="0">
                <a:latin typeface="Times New Roman" panose="02020603050405020304" pitchFamily="18" charset="0"/>
                <a:cs typeface="Times New Roman" panose="02020603050405020304" pitchFamily="18" charset="0"/>
              </a:rPr>
              <a:t>τοιχωμάτων του δοκιμαστικού σωλήνα στην επιφάνεια του</a:t>
            </a:r>
          </a:p>
          <a:p>
            <a:pPr algn="l"/>
            <a:r>
              <a:rPr lang="el-GR" dirty="0" smtClean="0">
                <a:latin typeface="Times New Roman" panose="02020603050405020304" pitchFamily="18" charset="0"/>
                <a:cs typeface="Times New Roman" panose="02020603050405020304" pitchFamily="18" charset="0"/>
              </a:rPr>
              <a:t>Προβλήματα:</a:t>
            </a:r>
          </a:p>
          <a:p>
            <a:pPr algn="l"/>
            <a:r>
              <a:rPr lang="el-GR" dirty="0" smtClean="0">
                <a:latin typeface="Times New Roman" panose="02020603050405020304" pitchFamily="18" charset="0"/>
                <a:cs typeface="Times New Roman" panose="02020603050405020304" pitchFamily="18" charset="0"/>
              </a:rPr>
              <a:t>Γίνεται αναπαράσταση μόνο των τοιχωμάτων και έτσι δεν έχουμε </a:t>
            </a:r>
            <a:endParaRPr lang="en-US" dirty="0" smtClean="0">
              <a:latin typeface="Times New Roman" panose="02020603050405020304" pitchFamily="18" charset="0"/>
              <a:cs typeface="Times New Roman" panose="02020603050405020304" pitchFamily="18" charset="0"/>
            </a:endParaRPr>
          </a:p>
          <a:p>
            <a:pPr algn="l"/>
            <a:r>
              <a:rPr lang="el-GR" dirty="0" smtClean="0">
                <a:latin typeface="Times New Roman" panose="02020603050405020304" pitchFamily="18" charset="0"/>
                <a:cs typeface="Times New Roman" panose="02020603050405020304" pitchFamily="18" charset="0"/>
              </a:rPr>
              <a:t>τις τροχιές για τις μύγες που πετάνε στο εσωτερικό του</a:t>
            </a:r>
            <a:endParaRPr lang="en-US" dirty="0" smtClean="0">
              <a:latin typeface="Times New Roman" panose="02020603050405020304" pitchFamily="18" charset="0"/>
              <a:cs typeface="Times New Roman" panose="02020603050405020304" pitchFamily="18" charset="0"/>
            </a:endParaRPr>
          </a:p>
          <a:p>
            <a:pPr algn="l"/>
            <a:r>
              <a:rPr lang="el-GR" dirty="0" smtClean="0">
                <a:latin typeface="Times New Roman" panose="02020603050405020304" pitchFamily="18" charset="0"/>
                <a:cs typeface="Times New Roman" panose="02020603050405020304" pitchFamily="18" charset="0"/>
              </a:rPr>
              <a:t>Δυσκολία στην εύρεση </a:t>
            </a:r>
            <a:r>
              <a:rPr lang="el-GR" smtClean="0">
                <a:latin typeface="Times New Roman" panose="02020603050405020304" pitchFamily="18" charset="0"/>
                <a:cs typeface="Times New Roman" panose="02020603050405020304" pitchFamily="18" charset="0"/>
              </a:rPr>
              <a:t>κωνικού κατόπτρου </a:t>
            </a:r>
            <a:endParaRPr lang="el-GR" dirty="0" smtClean="0">
              <a:latin typeface="Times New Roman" panose="02020603050405020304" pitchFamily="18" charset="0"/>
              <a:cs typeface="Times New Roman" panose="02020603050405020304" pitchFamily="18" charset="0"/>
            </a:endParaRPr>
          </a:p>
          <a:p>
            <a:pPr algn="l"/>
            <a:endParaRPr lang="el-GR" dirty="0" smtClean="0">
              <a:latin typeface="Times New Roman" panose="02020603050405020304" pitchFamily="18" charset="0"/>
              <a:cs typeface="Times New Roman" panose="02020603050405020304" pitchFamily="18" charset="0"/>
            </a:endParaRPr>
          </a:p>
          <a:p>
            <a:pPr marL="257175" indent="-257175">
              <a:buFontTx/>
              <a:buChar char="-"/>
            </a:pPr>
            <a:r>
              <a:rPr lang="el-GR" dirty="0" smtClean="0">
                <a:latin typeface="Times New Roman" panose="02020603050405020304" pitchFamily="18" charset="0"/>
                <a:cs typeface="Times New Roman" panose="02020603050405020304" pitchFamily="18" charset="0"/>
              </a:rPr>
              <a:t>Χρήση καμερών με σκοπό την </a:t>
            </a:r>
            <a:r>
              <a:rPr lang="en-US" dirty="0" smtClean="0">
                <a:latin typeface="Times New Roman" panose="02020603050405020304" pitchFamily="18" charset="0"/>
                <a:cs typeface="Times New Roman" panose="02020603050405020304" pitchFamily="18" charset="0"/>
              </a:rPr>
              <a:t>3D</a:t>
            </a:r>
            <a:r>
              <a:rPr lang="el-GR" dirty="0" smtClean="0">
                <a:latin typeface="Times New Roman" panose="02020603050405020304" pitchFamily="18" charset="0"/>
                <a:cs typeface="Times New Roman" panose="02020603050405020304" pitchFamily="18" charset="0"/>
              </a:rPr>
              <a:t> αναπαράσταση του δοκιμαστικού σωλήνα</a:t>
            </a:r>
          </a:p>
        </p:txBody>
      </p:sp>
      <p:pic>
        <p:nvPicPr>
          <p:cNvPr id="4" name="Εικόνα 3"/>
          <p:cNvPicPr>
            <a:picLocks noChangeAspect="1"/>
          </p:cNvPicPr>
          <p:nvPr/>
        </p:nvPicPr>
        <p:blipFill>
          <a:blip r:embed="rId2"/>
          <a:stretch>
            <a:fillRect/>
          </a:stretch>
        </p:blipFill>
        <p:spPr>
          <a:xfrm>
            <a:off x="904603" y="4179881"/>
            <a:ext cx="1923506" cy="1580023"/>
          </a:xfrm>
          <a:prstGeom prst="rect">
            <a:avLst/>
          </a:prstGeom>
        </p:spPr>
      </p:pic>
      <p:sp>
        <p:nvSpPr>
          <p:cNvPr id="6" name="TextBox 5"/>
          <p:cNvSpPr txBox="1"/>
          <p:nvPr/>
        </p:nvSpPr>
        <p:spPr>
          <a:xfrm>
            <a:off x="3643988" y="4444684"/>
            <a:ext cx="1835331" cy="923330"/>
          </a:xfrm>
          <a:prstGeom prst="rect">
            <a:avLst/>
          </a:prstGeom>
          <a:noFill/>
        </p:spPr>
        <p:txBody>
          <a:bodyPr wrap="square" rtlCol="0">
            <a:spAutoFit/>
          </a:bodyPr>
          <a:lstStyle/>
          <a:p>
            <a:r>
              <a:rPr lang="el-GR" sz="1350" dirty="0"/>
              <a:t>Προβλήματα: περιοχές οι οποίες δεν θα φαίνονται στην 3</a:t>
            </a:r>
            <a:r>
              <a:rPr lang="en-US" sz="1350" dirty="0"/>
              <a:t>D </a:t>
            </a:r>
            <a:r>
              <a:rPr lang="el-GR" sz="1350" dirty="0"/>
              <a:t>αναπαράσταση</a:t>
            </a:r>
          </a:p>
        </p:txBody>
      </p:sp>
      <p:pic>
        <p:nvPicPr>
          <p:cNvPr id="7" name="Εικόνα 6"/>
          <p:cNvPicPr>
            <a:picLocks noChangeAspect="1"/>
          </p:cNvPicPr>
          <p:nvPr/>
        </p:nvPicPr>
        <p:blipFill rotWithShape="1">
          <a:blip r:embed="rId3"/>
          <a:srcRect l="54159" t="33178" r="31392" b="37194"/>
          <a:stretch/>
        </p:blipFill>
        <p:spPr>
          <a:xfrm>
            <a:off x="5748280" y="3910027"/>
            <a:ext cx="2808070" cy="1966201"/>
          </a:xfrm>
          <a:prstGeom prst="rect">
            <a:avLst/>
          </a:prstGeom>
        </p:spPr>
      </p:pic>
      <p:pic>
        <p:nvPicPr>
          <p:cNvPr id="8" name="Εικόνα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73034" y="1591834"/>
            <a:ext cx="1891829" cy="1894049"/>
          </a:xfrm>
          <a:prstGeom prst="rect">
            <a:avLst/>
          </a:prstGeom>
        </p:spPr>
      </p:pic>
    </p:spTree>
    <p:extLst>
      <p:ext uri="{BB962C8B-B14F-4D97-AF65-F5344CB8AC3E}">
        <p14:creationId xmlns:p14="http://schemas.microsoft.com/office/powerpoint/2010/main" val="36594232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TotalTime>
  <Words>2311</Words>
  <Application>Microsoft Office PowerPoint</Application>
  <PresentationFormat>On-screen Show (4:3)</PresentationFormat>
  <Paragraphs>423</Paragraphs>
  <Slides>63</Slides>
  <Notes>7</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63</vt:i4>
      </vt:variant>
    </vt:vector>
  </HeadingPairs>
  <TitlesOfParts>
    <vt:vector size="75" baseType="lpstr">
      <vt:lpstr>Arial</vt:lpstr>
      <vt:lpstr>Bodoni SvtyTwo ITC TT-Book</vt:lpstr>
      <vt:lpstr>Book Antiqua</vt:lpstr>
      <vt:lpstr>Calibri</vt:lpstr>
      <vt:lpstr>Calibri Light</vt:lpstr>
      <vt:lpstr>Courier New</vt:lpstr>
      <vt:lpstr>Georgia</vt:lpstr>
      <vt:lpstr>Palatino</vt:lpstr>
      <vt:lpstr>Times New Roman</vt:lpstr>
      <vt:lpstr>Wingdings</vt:lpstr>
      <vt:lpstr>Wingdings 3</vt:lpstr>
      <vt:lpstr>Office Theme</vt:lpstr>
      <vt:lpstr>Εμβιομηχανική</vt:lpstr>
      <vt:lpstr>Brainstorming session…</vt:lpstr>
      <vt:lpstr>Εθνικό Μετσόβιο Πολυτεχνείο Σχολή Μηχανολόγων Μηχανικών Τομέας Μηχανολογικών Κατασκευών και Αυτομάτου Ελέγχου</vt:lpstr>
      <vt:lpstr>Λίγα λόγια για τα δροσόφιλα…</vt:lpstr>
      <vt:lpstr>Σκοπός…</vt:lpstr>
      <vt:lpstr>Προδιαγραφές που τέθηκαν…</vt:lpstr>
      <vt:lpstr>State of the art…</vt:lpstr>
      <vt:lpstr>PowerPoint Presentation</vt:lpstr>
      <vt:lpstr>Brainstorming…</vt:lpstr>
      <vt:lpstr>State of the art session…</vt:lpstr>
      <vt:lpstr>PowerPoint Presentation</vt:lpstr>
      <vt:lpstr>State of the art</vt:lpstr>
      <vt:lpstr>PowerPoint Presentation</vt:lpstr>
      <vt:lpstr>PowerPoint Presentation</vt:lpstr>
      <vt:lpstr>PowerPoint Presentation</vt:lpstr>
      <vt:lpstr>PowerPoint Presentation</vt:lpstr>
      <vt:lpstr>ΘΕΜΑ : Tube Rotator</vt:lpstr>
      <vt:lpstr>Θέμα : Tube Rotator Κατηγορία : Κατασκευαστικό </vt:lpstr>
      <vt:lpstr>Χρήσεις</vt:lpstr>
      <vt:lpstr>Συνθήκες</vt:lpstr>
      <vt:lpstr>Διατάξεις με Mount Drive</vt:lpstr>
      <vt:lpstr>PowerPoint Presentation</vt:lpstr>
      <vt:lpstr>PowerPoint Presentation</vt:lpstr>
      <vt:lpstr>PowerPoint Presentation</vt:lpstr>
      <vt:lpstr>PowerPoint Presentation</vt:lpstr>
      <vt:lpstr>Διατάξεις με δίσκους πρόσδεσης  δοκιμαστικών σωλήνων</vt:lpstr>
      <vt:lpstr>PowerPoint Presentation</vt:lpstr>
      <vt:lpstr>PowerPoint Presentation</vt:lpstr>
      <vt:lpstr>PowerPoint Presentation</vt:lpstr>
      <vt:lpstr>Συσκευη παρακολουθησησ κυτταρικησ καλλιεργειασ</vt:lpstr>
      <vt:lpstr>Τι υπάρχει στην αγορά</vt:lpstr>
      <vt:lpstr>Μικρό incubator πάνω σε συμβατικό μικροσκόπιο </vt:lpstr>
      <vt:lpstr>Σύστημα incubator με ενσωματωμένη κάμερα BIOSTATION CT </vt:lpstr>
      <vt:lpstr>PowerPoint Presentation</vt:lpstr>
      <vt:lpstr>ΘΕΜΑ: Κατασκευή αυτόματου μονοαξονικού συστήματος μέτρησης πρωτεϊνών με 3D printer</vt:lpstr>
      <vt:lpstr>PowerPoint Presentation</vt:lpstr>
      <vt:lpstr>State of the art for the ELISA test</vt:lpstr>
      <vt:lpstr>PowerPoint Presentation</vt:lpstr>
      <vt:lpstr>PowerPoint Presentation</vt:lpstr>
      <vt:lpstr>PowerPoint Presentation</vt:lpstr>
      <vt:lpstr>PowerPoint Presentation</vt:lpstr>
      <vt:lpstr>PowerPoint Presentation</vt:lpstr>
      <vt:lpstr>PowerPoint Presentation</vt:lpstr>
      <vt:lpstr>Θέμα: Ανάπτυξη Πρωτοκόλου Λυοφιλοποίησης Σφαιριδίων με Ακινητοποιημένα Αντισώματα  Κατηγορία: Κατασκευαστικό – Πειραματικό  Ομάδα Κ8:  Κανελλόπουλος Άρης Μέρμηγκας Αλέξιος Σαρκίρη Μαρία Χατζηνικολάου Δανάη  </vt:lpstr>
      <vt:lpstr>PowerPoint Presentation</vt:lpstr>
      <vt:lpstr>PowerPoint Presentation</vt:lpstr>
      <vt:lpstr>PowerPoint Presentation</vt:lpstr>
      <vt:lpstr>PowerPoint Presentation</vt:lpstr>
      <vt:lpstr>Λυοφιλοποιητής</vt:lpstr>
      <vt:lpstr>Έλεγχος</vt:lpstr>
      <vt:lpstr>Σκοπός</vt:lpstr>
      <vt:lpstr>ΘEμα: 3D printer for tissue engineering  ΟμAδα K9: Ιορδανιδησ Θεοχαρησ Κοτσιρασ Ηλιασ μαντζοσ αργυρησ στεφοσ Γιωργοσ  ΚατηγορIα: ΚατασκευαστικO  ΣΥΝΕΡΓΑΤΕΣ: Νικος καβαλοπουλοσ             alex polechuk  </vt:lpstr>
      <vt:lpstr>STATE OF THE ART</vt:lpstr>
      <vt:lpstr>STATE OF THE ART</vt:lpstr>
      <vt:lpstr>HANDHELD PRINTER REVIEW AND MECHANIZATION</vt:lpstr>
      <vt:lpstr>DESIGN OF A MICROFLUIDIC PARAMAGNETIC MIXING DEVICE</vt:lpstr>
      <vt:lpstr>PowerPoint Presentation</vt:lpstr>
      <vt:lpstr>State of the art mixing devices (active)</vt:lpstr>
      <vt:lpstr>State of the art mixing devices (passive)</vt:lpstr>
      <vt:lpstr>Most famous approach: Beads Trapping  </vt:lpstr>
      <vt:lpstr>Methods of trapping</vt:lpstr>
      <vt:lpstr>Material (Beads &amp; Chip) </vt:lpstr>
      <vt:lpstr>GENERAL CONCEPT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Εμβιομηχανική</dc:title>
  <dc:creator>sokiNK</dc:creator>
  <cp:lastModifiedBy>sokiNK</cp:lastModifiedBy>
  <cp:revision>9</cp:revision>
  <dcterms:created xsi:type="dcterms:W3CDTF">2014-10-29T07:50:54Z</dcterms:created>
  <dcterms:modified xsi:type="dcterms:W3CDTF">2014-10-29T08:18:09Z</dcterms:modified>
</cp:coreProperties>
</file>